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Glacial Indifference" panose="020B0604020202020204" charset="0"/>
      <p:regular r:id="rId16"/>
    </p:embeddedFont>
    <p:embeddedFont>
      <p:font typeface="Tenor Sans" panose="020B0604020202020204" charset="0"/>
      <p:regular r:id="rId17"/>
    </p:embeddedFont>
    <p:embeddedFont>
      <p:font typeface="Glacial Indifference Bold Italics" panose="020B0604020202020204" charset="0"/>
      <p:regular r:id="rId18"/>
    </p:embeddedFont>
    <p:embeddedFont>
      <p:font typeface="Open San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lacial Indifference Bold" panose="020B0604020202020204" charset="0"/>
      <p:regular r:id="rId24"/>
    </p:embeddedFont>
    <p:embeddedFont>
      <p:font typeface="Open Sans Ligh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9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5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12" Type="http://schemas.openxmlformats.org/officeDocument/2006/relationships/image" Target="../media/image6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64.svg"/><Relationship Id="rId4" Type="http://schemas.openxmlformats.org/officeDocument/2006/relationships/image" Target="../media/image60.sv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7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svg"/><Relationship Id="rId5" Type="http://schemas.openxmlformats.org/officeDocument/2006/relationships/image" Target="../media/image21.png"/><Relationship Id="rId1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6.sv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9504" y="185042"/>
            <a:ext cx="629050" cy="629050"/>
            <a:chOff x="0" y="0"/>
            <a:chExt cx="629056" cy="6290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504" y="1711481"/>
            <a:ext cx="629050" cy="629050"/>
            <a:chOff x="0" y="0"/>
            <a:chExt cx="629056" cy="6290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9504" y="3238205"/>
            <a:ext cx="629050" cy="629050"/>
            <a:chOff x="0" y="0"/>
            <a:chExt cx="629056" cy="6290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672970" y="6886575"/>
            <a:ext cx="3619414" cy="4186133"/>
          </a:xfrm>
          <a:custGeom>
            <a:avLst/>
            <a:gdLst/>
            <a:ahLst/>
            <a:cxnLst/>
            <a:rect l="l" t="t" r="r" b="b"/>
            <a:pathLst>
              <a:path w="3619414" h="4186133">
                <a:moveTo>
                  <a:pt x="0" y="0"/>
                </a:moveTo>
                <a:lnTo>
                  <a:pt x="3619414" y="0"/>
                </a:lnTo>
                <a:lnTo>
                  <a:pt x="3619414" y="4186133"/>
                </a:lnTo>
                <a:lnTo>
                  <a:pt x="0" y="4186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92094" y="185042"/>
            <a:ext cx="629050" cy="629050"/>
            <a:chOff x="0" y="0"/>
            <a:chExt cx="629056" cy="6290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892094" y="1711481"/>
            <a:ext cx="629050" cy="629050"/>
            <a:chOff x="0" y="0"/>
            <a:chExt cx="629056" cy="6290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634683" y="185042"/>
            <a:ext cx="629050" cy="629050"/>
            <a:chOff x="0" y="0"/>
            <a:chExt cx="629056" cy="6290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875463" y="6116860"/>
            <a:ext cx="3545331" cy="4955848"/>
          </a:xfrm>
          <a:custGeom>
            <a:avLst/>
            <a:gdLst/>
            <a:ahLst/>
            <a:cxnLst/>
            <a:rect l="l" t="t" r="r" b="b"/>
            <a:pathLst>
              <a:path w="3545331" h="4955848">
                <a:moveTo>
                  <a:pt x="0" y="0"/>
                </a:moveTo>
                <a:lnTo>
                  <a:pt x="3545331" y="0"/>
                </a:lnTo>
                <a:lnTo>
                  <a:pt x="3545331" y="4955848"/>
                </a:lnTo>
                <a:lnTo>
                  <a:pt x="0" y="4955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78554" y="692382"/>
            <a:ext cx="3170653" cy="921316"/>
          </a:xfrm>
          <a:custGeom>
            <a:avLst/>
            <a:gdLst/>
            <a:ahLst/>
            <a:cxnLst/>
            <a:rect l="l" t="t" r="r" b="b"/>
            <a:pathLst>
              <a:path w="3170653" h="921316">
                <a:moveTo>
                  <a:pt x="0" y="0"/>
                </a:moveTo>
                <a:lnTo>
                  <a:pt x="3170654" y="0"/>
                </a:lnTo>
                <a:lnTo>
                  <a:pt x="3170654" y="921315"/>
                </a:lnTo>
                <a:lnTo>
                  <a:pt x="0" y="921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805367" y="2817333"/>
            <a:ext cx="192462" cy="80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7"/>
              </a:lnSpc>
            </a:pPr>
            <a:r>
              <a:rPr lang="en-US" sz="4244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06619" y="2382564"/>
            <a:ext cx="14441510" cy="331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65"/>
              </a:lnSpc>
            </a:pPr>
            <a:r>
              <a:rPr lang="en-US" sz="8522" b="1" i="1">
                <a:solidFill>
                  <a:srgbClr val="004AAD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JUNTAS NO SUMAMOS, MULTIPLICAMOS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34683" y="6031135"/>
            <a:ext cx="13727287" cy="73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2"/>
              </a:lnSpc>
            </a:pPr>
            <a:r>
              <a:rPr lang="en-US" sz="4244" spc="437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Bibliotecas Universitarias Líderes EFQM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9504" y="185042"/>
            <a:ext cx="629050" cy="629050"/>
            <a:chOff x="0" y="0"/>
            <a:chExt cx="629056" cy="6290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504" y="1711481"/>
            <a:ext cx="629050" cy="629050"/>
            <a:chOff x="0" y="0"/>
            <a:chExt cx="629056" cy="6290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9504" y="3238205"/>
            <a:ext cx="629050" cy="629050"/>
            <a:chOff x="0" y="0"/>
            <a:chExt cx="629056" cy="6290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792763" y="-209261"/>
            <a:ext cx="15172929" cy="11040337"/>
          </a:xfrm>
          <a:custGeom>
            <a:avLst/>
            <a:gdLst/>
            <a:ahLst/>
            <a:cxnLst/>
            <a:rect l="l" t="t" r="r" b="b"/>
            <a:pathLst>
              <a:path w="15172929" h="11040337">
                <a:moveTo>
                  <a:pt x="0" y="0"/>
                </a:moveTo>
                <a:lnTo>
                  <a:pt x="15172929" y="0"/>
                </a:lnTo>
                <a:lnTo>
                  <a:pt x="15172929" y="11040337"/>
                </a:lnTo>
                <a:lnTo>
                  <a:pt x="0" y="11040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18" b="-3539"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92094" y="185042"/>
            <a:ext cx="629050" cy="629050"/>
            <a:chOff x="0" y="0"/>
            <a:chExt cx="629056" cy="6290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634683" y="185042"/>
            <a:ext cx="629050" cy="629050"/>
            <a:chOff x="0" y="0"/>
            <a:chExt cx="629056" cy="6290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304751" y="6116860"/>
            <a:ext cx="2983249" cy="4170140"/>
          </a:xfrm>
          <a:custGeom>
            <a:avLst/>
            <a:gdLst/>
            <a:ahLst/>
            <a:cxnLst/>
            <a:rect l="l" t="t" r="r" b="b"/>
            <a:pathLst>
              <a:path w="2983249" h="4170140">
                <a:moveTo>
                  <a:pt x="0" y="0"/>
                </a:moveTo>
                <a:lnTo>
                  <a:pt x="2983249" y="0"/>
                </a:lnTo>
                <a:lnTo>
                  <a:pt x="2983249" y="4170140"/>
                </a:lnTo>
                <a:lnTo>
                  <a:pt x="0" y="417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206619" y="2353989"/>
            <a:ext cx="14593213" cy="7889003"/>
            <a:chOff x="0" y="0"/>
            <a:chExt cx="2260871" cy="12222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60871" cy="1222213"/>
            </a:xfrm>
            <a:custGeom>
              <a:avLst/>
              <a:gdLst/>
              <a:ahLst/>
              <a:cxnLst/>
              <a:rect l="l" t="t" r="r" b="b"/>
              <a:pathLst>
                <a:path w="2260871" h="1222213">
                  <a:moveTo>
                    <a:pt x="0" y="0"/>
                  </a:moveTo>
                  <a:lnTo>
                    <a:pt x="2260871" y="0"/>
                  </a:lnTo>
                  <a:lnTo>
                    <a:pt x="2260871" y="1222213"/>
                  </a:lnTo>
                  <a:lnTo>
                    <a:pt x="0" y="12222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Freeform 16"/>
          <p:cNvSpPr/>
          <p:nvPr/>
        </p:nvSpPr>
        <p:spPr>
          <a:xfrm>
            <a:off x="-672970" y="6886575"/>
            <a:ext cx="3619414" cy="4186133"/>
          </a:xfrm>
          <a:custGeom>
            <a:avLst/>
            <a:gdLst/>
            <a:ahLst/>
            <a:cxnLst/>
            <a:rect l="l" t="t" r="r" b="b"/>
            <a:pathLst>
              <a:path w="3619414" h="4186133">
                <a:moveTo>
                  <a:pt x="0" y="0"/>
                </a:moveTo>
                <a:lnTo>
                  <a:pt x="3619414" y="0"/>
                </a:lnTo>
                <a:lnTo>
                  <a:pt x="3619414" y="4186133"/>
                </a:lnTo>
                <a:lnTo>
                  <a:pt x="0" y="4186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892094" y="1711481"/>
            <a:ext cx="629050" cy="629050"/>
            <a:chOff x="0" y="0"/>
            <a:chExt cx="629056" cy="6290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805367" y="2817333"/>
            <a:ext cx="192462" cy="80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7"/>
              </a:lnSpc>
            </a:pPr>
            <a:r>
              <a:rPr lang="en-US" sz="4244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096859" y="2340531"/>
            <a:ext cx="14699516" cy="7946469"/>
            <a:chOff x="0" y="0"/>
            <a:chExt cx="2260871" cy="12222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60871" cy="1222213"/>
            </a:xfrm>
            <a:custGeom>
              <a:avLst/>
              <a:gdLst/>
              <a:ahLst/>
              <a:cxnLst/>
              <a:rect l="l" t="t" r="r" b="b"/>
              <a:pathLst>
                <a:path w="2260871" h="1222213">
                  <a:moveTo>
                    <a:pt x="0" y="0"/>
                  </a:moveTo>
                  <a:lnTo>
                    <a:pt x="2260871" y="0"/>
                  </a:lnTo>
                  <a:lnTo>
                    <a:pt x="2260871" y="1222213"/>
                  </a:lnTo>
                  <a:lnTo>
                    <a:pt x="0" y="1222213"/>
                  </a:lnTo>
                  <a:close/>
                </a:path>
              </a:pathLst>
            </a:custGeom>
            <a:blipFill>
              <a:blip r:embed="rId9"/>
              <a:stretch>
                <a:fillRect l="-1427" t="-4407" r="-1427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9504" y="185042"/>
            <a:ext cx="629050" cy="629050"/>
            <a:chOff x="0" y="0"/>
            <a:chExt cx="629056" cy="6290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504" y="1711481"/>
            <a:ext cx="629050" cy="629050"/>
            <a:chOff x="0" y="0"/>
            <a:chExt cx="629056" cy="6290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9504" y="3238205"/>
            <a:ext cx="629050" cy="629050"/>
            <a:chOff x="0" y="0"/>
            <a:chExt cx="629056" cy="6290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792763" y="-209261"/>
            <a:ext cx="15172929" cy="11040337"/>
          </a:xfrm>
          <a:custGeom>
            <a:avLst/>
            <a:gdLst/>
            <a:ahLst/>
            <a:cxnLst/>
            <a:rect l="l" t="t" r="r" b="b"/>
            <a:pathLst>
              <a:path w="15172929" h="11040337">
                <a:moveTo>
                  <a:pt x="0" y="0"/>
                </a:moveTo>
                <a:lnTo>
                  <a:pt x="15172929" y="0"/>
                </a:lnTo>
                <a:lnTo>
                  <a:pt x="15172929" y="11040337"/>
                </a:lnTo>
                <a:lnTo>
                  <a:pt x="0" y="11040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18" b="-3539"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92094" y="185042"/>
            <a:ext cx="629050" cy="629050"/>
            <a:chOff x="0" y="0"/>
            <a:chExt cx="629056" cy="6290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634683" y="185042"/>
            <a:ext cx="629050" cy="629050"/>
            <a:chOff x="0" y="0"/>
            <a:chExt cx="629056" cy="6290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304751" y="6116860"/>
            <a:ext cx="2983249" cy="4170140"/>
          </a:xfrm>
          <a:custGeom>
            <a:avLst/>
            <a:gdLst/>
            <a:ahLst/>
            <a:cxnLst/>
            <a:rect l="l" t="t" r="r" b="b"/>
            <a:pathLst>
              <a:path w="2983249" h="4170140">
                <a:moveTo>
                  <a:pt x="0" y="0"/>
                </a:moveTo>
                <a:lnTo>
                  <a:pt x="2983249" y="0"/>
                </a:lnTo>
                <a:lnTo>
                  <a:pt x="2983249" y="4170140"/>
                </a:lnTo>
                <a:lnTo>
                  <a:pt x="0" y="417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206619" y="2353989"/>
            <a:ext cx="14593213" cy="7889003"/>
            <a:chOff x="0" y="0"/>
            <a:chExt cx="2260871" cy="12222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60871" cy="1222213"/>
            </a:xfrm>
            <a:custGeom>
              <a:avLst/>
              <a:gdLst/>
              <a:ahLst/>
              <a:cxnLst/>
              <a:rect l="l" t="t" r="r" b="b"/>
              <a:pathLst>
                <a:path w="2260871" h="1222213">
                  <a:moveTo>
                    <a:pt x="0" y="0"/>
                  </a:moveTo>
                  <a:lnTo>
                    <a:pt x="2260871" y="0"/>
                  </a:lnTo>
                  <a:lnTo>
                    <a:pt x="2260871" y="1222213"/>
                  </a:lnTo>
                  <a:lnTo>
                    <a:pt x="0" y="12222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Freeform 16"/>
          <p:cNvSpPr/>
          <p:nvPr/>
        </p:nvSpPr>
        <p:spPr>
          <a:xfrm>
            <a:off x="-672970" y="6886575"/>
            <a:ext cx="3619414" cy="4186133"/>
          </a:xfrm>
          <a:custGeom>
            <a:avLst/>
            <a:gdLst/>
            <a:ahLst/>
            <a:cxnLst/>
            <a:rect l="l" t="t" r="r" b="b"/>
            <a:pathLst>
              <a:path w="3619414" h="4186133">
                <a:moveTo>
                  <a:pt x="0" y="0"/>
                </a:moveTo>
                <a:lnTo>
                  <a:pt x="3619414" y="0"/>
                </a:lnTo>
                <a:lnTo>
                  <a:pt x="3619414" y="4186133"/>
                </a:lnTo>
                <a:lnTo>
                  <a:pt x="0" y="4186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892094" y="1711481"/>
            <a:ext cx="629050" cy="629050"/>
            <a:chOff x="0" y="0"/>
            <a:chExt cx="629056" cy="6290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805367" y="2817333"/>
            <a:ext cx="192462" cy="80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7"/>
              </a:lnSpc>
            </a:pPr>
            <a:r>
              <a:rPr lang="en-US" sz="4244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096859" y="2340531"/>
            <a:ext cx="14699516" cy="7946469"/>
            <a:chOff x="0" y="0"/>
            <a:chExt cx="2260871" cy="12222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60871" cy="1222213"/>
            </a:xfrm>
            <a:custGeom>
              <a:avLst/>
              <a:gdLst/>
              <a:ahLst/>
              <a:cxnLst/>
              <a:rect l="l" t="t" r="r" b="b"/>
              <a:pathLst>
                <a:path w="2260871" h="1222213">
                  <a:moveTo>
                    <a:pt x="0" y="0"/>
                  </a:moveTo>
                  <a:lnTo>
                    <a:pt x="2260871" y="0"/>
                  </a:lnTo>
                  <a:lnTo>
                    <a:pt x="2260871" y="1222213"/>
                  </a:lnTo>
                  <a:lnTo>
                    <a:pt x="0" y="12222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2206619" y="2353989"/>
            <a:ext cx="14589757" cy="7754249"/>
            <a:chOff x="0" y="0"/>
            <a:chExt cx="2992751" cy="159060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92751" cy="1590605"/>
            </a:xfrm>
            <a:custGeom>
              <a:avLst/>
              <a:gdLst/>
              <a:ahLst/>
              <a:cxnLst/>
              <a:rect l="l" t="t" r="r" b="b"/>
              <a:pathLst>
                <a:path w="2992751" h="1590605">
                  <a:moveTo>
                    <a:pt x="0" y="0"/>
                  </a:moveTo>
                  <a:lnTo>
                    <a:pt x="2992751" y="0"/>
                  </a:lnTo>
                  <a:lnTo>
                    <a:pt x="2992751" y="1590605"/>
                  </a:lnTo>
                  <a:lnTo>
                    <a:pt x="0" y="1590605"/>
                  </a:lnTo>
                  <a:close/>
                </a:path>
              </a:pathLst>
            </a:custGeom>
            <a:blipFill>
              <a:blip r:embed="rId9"/>
              <a:stretch>
                <a:fillRect t="-683" b="-683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5047936" cy="4666793"/>
            <a:chOff x="0" y="0"/>
            <a:chExt cx="5047932" cy="4666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100" cy="4565523"/>
            </a:xfrm>
            <a:custGeom>
              <a:avLst/>
              <a:gdLst/>
              <a:ahLst/>
              <a:cxnLst/>
              <a:rect l="l" t="t" r="r" b="b"/>
              <a:pathLst>
                <a:path w="4864100" h="4565523">
                  <a:moveTo>
                    <a:pt x="1955927" y="0"/>
                  </a:moveTo>
                  <a:cubicBezTo>
                    <a:pt x="1561211" y="807339"/>
                    <a:pt x="858139" y="1436243"/>
                    <a:pt x="0" y="1733169"/>
                  </a:cubicBezTo>
                  <a:lnTo>
                    <a:pt x="0" y="4565523"/>
                  </a:lnTo>
                  <a:cubicBezTo>
                    <a:pt x="2380234" y="4129024"/>
                    <a:pt x="4282694" y="2326132"/>
                    <a:pt x="4864100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48499" y="1430228"/>
            <a:ext cx="8116154" cy="579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3419" b="1" spc="191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¿QUÉ HEMOS APRENDIDO?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729206"/>
            <a:ext cx="15333821" cy="112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3236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Que el trabajo conjunto  permite optimizar recursos, establecer estándares comunes y </a:t>
            </a:r>
          </a:p>
          <a:p>
            <a:pPr algn="l">
              <a:lnSpc>
                <a:spcPts val="4530"/>
              </a:lnSpc>
            </a:pPr>
            <a:r>
              <a:rPr lang="en-US" sz="3236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compartir conocimientos, favoreciendo una evaluación más precisa y equitativa.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8121" y="7763354"/>
            <a:ext cx="16914276" cy="169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3236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visualizar con datos objetivos el impacto de los servicios ofrecidos, facilitando su justificación</a:t>
            </a:r>
          </a:p>
          <a:p>
            <a:pPr algn="l">
              <a:lnSpc>
                <a:spcPts val="4530"/>
              </a:lnSpc>
            </a:pPr>
            <a:r>
              <a:rPr lang="en-US" sz="3236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ante la sociedad y visibilizando el papel de las bibliotecas como agentes clave en la formación, la investigación y la generación de conocimiento.</a:t>
            </a:r>
          </a:p>
        </p:txBody>
      </p:sp>
      <p:sp>
        <p:nvSpPr>
          <p:cNvPr id="8" name="Freeform 8"/>
          <p:cNvSpPr/>
          <p:nvPr/>
        </p:nvSpPr>
        <p:spPr>
          <a:xfrm>
            <a:off x="10018671" y="230652"/>
            <a:ext cx="4065148" cy="4747618"/>
          </a:xfrm>
          <a:custGeom>
            <a:avLst/>
            <a:gdLst/>
            <a:ahLst/>
            <a:cxnLst/>
            <a:rect l="l" t="t" r="r" b="b"/>
            <a:pathLst>
              <a:path w="4065148" h="4747618">
                <a:moveTo>
                  <a:pt x="0" y="0"/>
                </a:moveTo>
                <a:lnTo>
                  <a:pt x="4065148" y="0"/>
                </a:lnTo>
                <a:lnTo>
                  <a:pt x="4065148" y="4747618"/>
                </a:lnTo>
                <a:lnTo>
                  <a:pt x="0" y="4747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78121" y="4946985"/>
            <a:ext cx="8116154" cy="579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3419" b="1" spc="191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NIVEL DE GRUPO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8121" y="7059003"/>
            <a:ext cx="8116154" cy="579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3419" b="1" spc="191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NIVEL DE PROYECTO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64663" y="1459525"/>
            <a:ext cx="971055" cy="934869"/>
          </a:xfrm>
          <a:custGeom>
            <a:avLst/>
            <a:gdLst/>
            <a:ahLst/>
            <a:cxnLst/>
            <a:rect l="l" t="t" r="r" b="b"/>
            <a:pathLst>
              <a:path w="971055" h="934869">
                <a:moveTo>
                  <a:pt x="0" y="0"/>
                </a:moveTo>
                <a:lnTo>
                  <a:pt x="971054" y="0"/>
                </a:lnTo>
                <a:lnTo>
                  <a:pt x="971054" y="934869"/>
                </a:lnTo>
                <a:lnTo>
                  <a:pt x="0" y="934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2782" y="1028700"/>
            <a:ext cx="971055" cy="934869"/>
          </a:xfrm>
          <a:custGeom>
            <a:avLst/>
            <a:gdLst/>
            <a:ahLst/>
            <a:cxnLst/>
            <a:rect l="l" t="t" r="r" b="b"/>
            <a:pathLst>
              <a:path w="971055" h="934869">
                <a:moveTo>
                  <a:pt x="0" y="0"/>
                </a:moveTo>
                <a:lnTo>
                  <a:pt x="971055" y="0"/>
                </a:lnTo>
                <a:lnTo>
                  <a:pt x="971055" y="934869"/>
                </a:lnTo>
                <a:lnTo>
                  <a:pt x="0" y="934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922693" y="48489"/>
            <a:ext cx="4365308" cy="4876800"/>
            <a:chOff x="0" y="0"/>
            <a:chExt cx="5820410" cy="65024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994334" cy="994334"/>
              <a:chOff x="0" y="0"/>
              <a:chExt cx="745744" cy="74574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709" y="609473"/>
                    </a:cubicBezTo>
                    <a:cubicBezTo>
                      <a:pt x="76962" y="600075"/>
                      <a:pt x="69723" y="590296"/>
                      <a:pt x="62865" y="580136"/>
                    </a:cubicBezTo>
                    <a:cubicBezTo>
                      <a:pt x="56007" y="569976"/>
                      <a:pt x="49784" y="559562"/>
                      <a:pt x="44069" y="548767"/>
                    </a:cubicBezTo>
                    <a:cubicBezTo>
                      <a:pt x="38354" y="537972"/>
                      <a:pt x="33147" y="526923"/>
                      <a:pt x="28448" y="515747"/>
                    </a:cubicBezTo>
                    <a:cubicBezTo>
                      <a:pt x="23749" y="504571"/>
                      <a:pt x="19685" y="493014"/>
                      <a:pt x="16129" y="481330"/>
                    </a:cubicBezTo>
                    <a:cubicBezTo>
                      <a:pt x="12573" y="469646"/>
                      <a:pt x="9652" y="457835"/>
                      <a:pt x="7239" y="445897"/>
                    </a:cubicBezTo>
                    <a:cubicBezTo>
                      <a:pt x="4826" y="433959"/>
                      <a:pt x="3048" y="421640"/>
                      <a:pt x="1778" y="409448"/>
                    </a:cubicBezTo>
                    <a:cubicBezTo>
                      <a:pt x="508" y="397256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413267" y="0"/>
              <a:ext cx="994334" cy="994334"/>
              <a:chOff x="0" y="0"/>
              <a:chExt cx="745744" cy="74574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582" y="609473"/>
                    </a:cubicBezTo>
                    <a:cubicBezTo>
                      <a:pt x="76708" y="600075"/>
                      <a:pt x="69596" y="590296"/>
                      <a:pt x="62738" y="580136"/>
                    </a:cubicBezTo>
                    <a:cubicBezTo>
                      <a:pt x="55880" y="569976"/>
                      <a:pt x="49657" y="559562"/>
                      <a:pt x="43942" y="548767"/>
                    </a:cubicBezTo>
                    <a:cubicBezTo>
                      <a:pt x="38227" y="537972"/>
                      <a:pt x="33020" y="526923"/>
                      <a:pt x="28321" y="515747"/>
                    </a:cubicBezTo>
                    <a:cubicBezTo>
                      <a:pt x="23622" y="504571"/>
                      <a:pt x="19558" y="493014"/>
                      <a:pt x="16002" y="481330"/>
                    </a:cubicBezTo>
                    <a:cubicBezTo>
                      <a:pt x="12446" y="469646"/>
                      <a:pt x="9525" y="457835"/>
                      <a:pt x="7112" y="445897"/>
                    </a:cubicBezTo>
                    <a:cubicBezTo>
                      <a:pt x="4699" y="433959"/>
                      <a:pt x="3048" y="421640"/>
                      <a:pt x="1778" y="409448"/>
                    </a:cubicBezTo>
                    <a:cubicBezTo>
                      <a:pt x="508" y="397256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2413267" y="2754478"/>
              <a:ext cx="994334" cy="994334"/>
              <a:chOff x="0" y="0"/>
              <a:chExt cx="745744" cy="74574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582" y="609473"/>
                    </a:cubicBezTo>
                    <a:cubicBezTo>
                      <a:pt x="76708" y="600075"/>
                      <a:pt x="69596" y="590296"/>
                      <a:pt x="62738" y="580136"/>
                    </a:cubicBezTo>
                    <a:cubicBezTo>
                      <a:pt x="55880" y="569976"/>
                      <a:pt x="49657" y="559562"/>
                      <a:pt x="43942" y="548767"/>
                    </a:cubicBezTo>
                    <a:cubicBezTo>
                      <a:pt x="38227" y="537972"/>
                      <a:pt x="33020" y="526923"/>
                      <a:pt x="28321" y="515747"/>
                    </a:cubicBezTo>
                    <a:cubicBezTo>
                      <a:pt x="23622" y="504571"/>
                      <a:pt x="19558" y="493014"/>
                      <a:pt x="16002" y="481330"/>
                    </a:cubicBezTo>
                    <a:cubicBezTo>
                      <a:pt x="12446" y="469646"/>
                      <a:pt x="9525" y="457835"/>
                      <a:pt x="7112" y="445897"/>
                    </a:cubicBezTo>
                    <a:cubicBezTo>
                      <a:pt x="4699" y="433959"/>
                      <a:pt x="2921" y="421894"/>
                      <a:pt x="1778" y="409702"/>
                    </a:cubicBezTo>
                    <a:cubicBezTo>
                      <a:pt x="635" y="397510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826076" y="0"/>
              <a:ext cx="994334" cy="994334"/>
              <a:chOff x="0" y="0"/>
              <a:chExt cx="745757" cy="74574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709" y="609473"/>
                    </a:cubicBezTo>
                    <a:cubicBezTo>
                      <a:pt x="76962" y="600075"/>
                      <a:pt x="69723" y="590296"/>
                      <a:pt x="62865" y="580136"/>
                    </a:cubicBezTo>
                    <a:cubicBezTo>
                      <a:pt x="56007" y="569976"/>
                      <a:pt x="49784" y="559562"/>
                      <a:pt x="44069" y="548767"/>
                    </a:cubicBezTo>
                    <a:cubicBezTo>
                      <a:pt x="38354" y="537972"/>
                      <a:pt x="33147" y="526923"/>
                      <a:pt x="28448" y="515747"/>
                    </a:cubicBezTo>
                    <a:cubicBezTo>
                      <a:pt x="23749" y="504571"/>
                      <a:pt x="19685" y="493014"/>
                      <a:pt x="16129" y="481330"/>
                    </a:cubicBezTo>
                    <a:cubicBezTo>
                      <a:pt x="12573" y="469646"/>
                      <a:pt x="9652" y="457835"/>
                      <a:pt x="7239" y="445897"/>
                    </a:cubicBezTo>
                    <a:cubicBezTo>
                      <a:pt x="4826" y="433959"/>
                      <a:pt x="3048" y="421640"/>
                      <a:pt x="1778" y="409448"/>
                    </a:cubicBezTo>
                    <a:cubicBezTo>
                      <a:pt x="508" y="397256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4826076" y="2754478"/>
              <a:ext cx="994334" cy="994334"/>
              <a:chOff x="0" y="0"/>
              <a:chExt cx="745757" cy="74574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709" y="609473"/>
                    </a:cubicBezTo>
                    <a:cubicBezTo>
                      <a:pt x="76962" y="600075"/>
                      <a:pt x="69723" y="590296"/>
                      <a:pt x="62865" y="580136"/>
                    </a:cubicBezTo>
                    <a:cubicBezTo>
                      <a:pt x="56007" y="569976"/>
                      <a:pt x="49784" y="559562"/>
                      <a:pt x="44069" y="548767"/>
                    </a:cubicBezTo>
                    <a:cubicBezTo>
                      <a:pt x="38354" y="537972"/>
                      <a:pt x="33147" y="526923"/>
                      <a:pt x="28448" y="515747"/>
                    </a:cubicBezTo>
                    <a:cubicBezTo>
                      <a:pt x="23749" y="504571"/>
                      <a:pt x="19685" y="493014"/>
                      <a:pt x="16129" y="481330"/>
                    </a:cubicBezTo>
                    <a:cubicBezTo>
                      <a:pt x="12573" y="469646"/>
                      <a:pt x="9652" y="457835"/>
                      <a:pt x="7239" y="445897"/>
                    </a:cubicBezTo>
                    <a:cubicBezTo>
                      <a:pt x="4826" y="433959"/>
                      <a:pt x="3048" y="421894"/>
                      <a:pt x="1905" y="409702"/>
                    </a:cubicBezTo>
                    <a:cubicBezTo>
                      <a:pt x="762" y="397510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826076" y="5508955"/>
              <a:ext cx="994334" cy="993445"/>
              <a:chOff x="0" y="0"/>
              <a:chExt cx="745757" cy="74508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44982" cy="744728"/>
              </a:xfrm>
              <a:custGeom>
                <a:avLst/>
                <a:gdLst/>
                <a:ahLst/>
                <a:cxnLst/>
                <a:rect l="l" t="t" r="r" b="b"/>
                <a:pathLst>
                  <a:path w="744982" h="744728">
                    <a:moveTo>
                      <a:pt x="372872" y="0"/>
                    </a:moveTo>
                    <a:cubicBezTo>
                      <a:pt x="360680" y="0"/>
                      <a:pt x="348488" y="635"/>
                      <a:pt x="336296" y="1778"/>
                    </a:cubicBezTo>
                    <a:cubicBezTo>
                      <a:pt x="324104" y="2921"/>
                      <a:pt x="312039" y="4826"/>
                      <a:pt x="300101" y="7112"/>
                    </a:cubicBezTo>
                    <a:cubicBezTo>
                      <a:pt x="288163" y="9398"/>
                      <a:pt x="276352" y="12446"/>
                      <a:pt x="264668" y="16002"/>
                    </a:cubicBezTo>
                    <a:cubicBezTo>
                      <a:pt x="252984" y="19558"/>
                      <a:pt x="241554" y="23622"/>
                      <a:pt x="230251" y="28321"/>
                    </a:cubicBezTo>
                    <a:cubicBezTo>
                      <a:pt x="218948" y="33020"/>
                      <a:pt x="207899" y="38227"/>
                      <a:pt x="197231" y="43942"/>
                    </a:cubicBezTo>
                    <a:cubicBezTo>
                      <a:pt x="186563" y="49657"/>
                      <a:pt x="176022" y="56007"/>
                      <a:pt x="165862" y="62738"/>
                    </a:cubicBezTo>
                    <a:cubicBezTo>
                      <a:pt x="155702" y="69469"/>
                      <a:pt x="145923" y="76835"/>
                      <a:pt x="136525" y="84582"/>
                    </a:cubicBezTo>
                    <a:cubicBezTo>
                      <a:pt x="127127" y="92329"/>
                      <a:pt x="117856" y="100584"/>
                      <a:pt x="109220" y="109220"/>
                    </a:cubicBezTo>
                    <a:cubicBezTo>
                      <a:pt x="100584" y="117856"/>
                      <a:pt x="92329" y="126873"/>
                      <a:pt x="84582" y="136271"/>
                    </a:cubicBezTo>
                    <a:cubicBezTo>
                      <a:pt x="76835" y="145669"/>
                      <a:pt x="69596" y="155448"/>
                      <a:pt x="62738" y="165608"/>
                    </a:cubicBezTo>
                    <a:cubicBezTo>
                      <a:pt x="55880" y="175768"/>
                      <a:pt x="49657" y="186182"/>
                      <a:pt x="43942" y="196977"/>
                    </a:cubicBezTo>
                    <a:cubicBezTo>
                      <a:pt x="38227" y="207772"/>
                      <a:pt x="33020" y="218821"/>
                      <a:pt x="28321" y="229997"/>
                    </a:cubicBezTo>
                    <a:cubicBezTo>
                      <a:pt x="23622" y="241173"/>
                      <a:pt x="19558" y="252730"/>
                      <a:pt x="16002" y="264414"/>
                    </a:cubicBezTo>
                    <a:cubicBezTo>
                      <a:pt x="12446" y="276098"/>
                      <a:pt x="9525" y="287909"/>
                      <a:pt x="7112" y="299847"/>
                    </a:cubicBezTo>
                    <a:cubicBezTo>
                      <a:pt x="4699" y="311785"/>
                      <a:pt x="2921" y="323850"/>
                      <a:pt x="1778" y="336042"/>
                    </a:cubicBezTo>
                    <a:cubicBezTo>
                      <a:pt x="635" y="348234"/>
                      <a:pt x="0" y="360680"/>
                      <a:pt x="0" y="372872"/>
                    </a:cubicBezTo>
                    <a:cubicBezTo>
                      <a:pt x="0" y="385064"/>
                      <a:pt x="635" y="397256"/>
                      <a:pt x="1778" y="409448"/>
                    </a:cubicBezTo>
                    <a:cubicBezTo>
                      <a:pt x="2921" y="421640"/>
                      <a:pt x="4826" y="433705"/>
                      <a:pt x="7112" y="445643"/>
                    </a:cubicBezTo>
                    <a:cubicBezTo>
                      <a:pt x="9398" y="457581"/>
                      <a:pt x="12446" y="469392"/>
                      <a:pt x="16002" y="481076"/>
                    </a:cubicBezTo>
                    <a:cubicBezTo>
                      <a:pt x="19558" y="492760"/>
                      <a:pt x="23622" y="504190"/>
                      <a:pt x="28321" y="515493"/>
                    </a:cubicBezTo>
                    <a:cubicBezTo>
                      <a:pt x="33020" y="526796"/>
                      <a:pt x="38227" y="537845"/>
                      <a:pt x="43942" y="548513"/>
                    </a:cubicBezTo>
                    <a:cubicBezTo>
                      <a:pt x="49657" y="559181"/>
                      <a:pt x="56007" y="569722"/>
                      <a:pt x="62738" y="579882"/>
                    </a:cubicBezTo>
                    <a:cubicBezTo>
                      <a:pt x="69469" y="590042"/>
                      <a:pt x="76835" y="599821"/>
                      <a:pt x="84582" y="609219"/>
                    </a:cubicBezTo>
                    <a:cubicBezTo>
                      <a:pt x="92329" y="618617"/>
                      <a:pt x="100584" y="627634"/>
                      <a:pt x="109093" y="636270"/>
                    </a:cubicBezTo>
                    <a:cubicBezTo>
                      <a:pt x="117602" y="644906"/>
                      <a:pt x="126746" y="653034"/>
                      <a:pt x="136144" y="660781"/>
                    </a:cubicBezTo>
                    <a:cubicBezTo>
                      <a:pt x="145542" y="668528"/>
                      <a:pt x="155321" y="675767"/>
                      <a:pt x="165481" y="682625"/>
                    </a:cubicBezTo>
                    <a:cubicBezTo>
                      <a:pt x="175641" y="689483"/>
                      <a:pt x="186055" y="695706"/>
                      <a:pt x="196850" y="701421"/>
                    </a:cubicBezTo>
                    <a:cubicBezTo>
                      <a:pt x="207645" y="707136"/>
                      <a:pt x="218694" y="712343"/>
                      <a:pt x="229870" y="717042"/>
                    </a:cubicBezTo>
                    <a:cubicBezTo>
                      <a:pt x="241046" y="721741"/>
                      <a:pt x="252603" y="725805"/>
                      <a:pt x="264287" y="729361"/>
                    </a:cubicBezTo>
                    <a:cubicBezTo>
                      <a:pt x="275971" y="732917"/>
                      <a:pt x="287782" y="735838"/>
                      <a:pt x="299720" y="738251"/>
                    </a:cubicBezTo>
                    <a:cubicBezTo>
                      <a:pt x="311658" y="740664"/>
                      <a:pt x="323723" y="742442"/>
                      <a:pt x="335915" y="743585"/>
                    </a:cubicBezTo>
                    <a:cubicBezTo>
                      <a:pt x="340741" y="744093"/>
                      <a:pt x="345440" y="744474"/>
                      <a:pt x="350266" y="744728"/>
                    </a:cubicBezTo>
                    <a:lnTo>
                      <a:pt x="394716" y="744728"/>
                    </a:lnTo>
                    <a:cubicBezTo>
                      <a:pt x="399542" y="744474"/>
                      <a:pt x="404241" y="744093"/>
                      <a:pt x="409067" y="743585"/>
                    </a:cubicBezTo>
                    <a:cubicBezTo>
                      <a:pt x="421259" y="742442"/>
                      <a:pt x="433324" y="740537"/>
                      <a:pt x="445262" y="738251"/>
                    </a:cubicBezTo>
                    <a:cubicBezTo>
                      <a:pt x="457200" y="735965"/>
                      <a:pt x="469011" y="732917"/>
                      <a:pt x="480695" y="729361"/>
                    </a:cubicBezTo>
                    <a:cubicBezTo>
                      <a:pt x="492379" y="725805"/>
                      <a:pt x="503809" y="721741"/>
                      <a:pt x="515112" y="717042"/>
                    </a:cubicBezTo>
                    <a:cubicBezTo>
                      <a:pt x="526415" y="712343"/>
                      <a:pt x="537464" y="707136"/>
                      <a:pt x="548132" y="701421"/>
                    </a:cubicBezTo>
                    <a:cubicBezTo>
                      <a:pt x="558800" y="695706"/>
                      <a:pt x="569341" y="689356"/>
                      <a:pt x="579501" y="682625"/>
                    </a:cubicBezTo>
                    <a:cubicBezTo>
                      <a:pt x="589661" y="675894"/>
                      <a:pt x="599440" y="668528"/>
                      <a:pt x="608838" y="660781"/>
                    </a:cubicBezTo>
                    <a:cubicBezTo>
                      <a:pt x="618236" y="653034"/>
                      <a:pt x="627253" y="644906"/>
                      <a:pt x="635889" y="636270"/>
                    </a:cubicBezTo>
                    <a:cubicBezTo>
                      <a:pt x="644525" y="627634"/>
                      <a:pt x="652653" y="618617"/>
                      <a:pt x="660400" y="609219"/>
                    </a:cubicBezTo>
                    <a:cubicBezTo>
                      <a:pt x="668147" y="599821"/>
                      <a:pt x="675386" y="590042"/>
                      <a:pt x="682244" y="579882"/>
                    </a:cubicBezTo>
                    <a:cubicBezTo>
                      <a:pt x="689102" y="569722"/>
                      <a:pt x="695325" y="559308"/>
                      <a:pt x="701040" y="548513"/>
                    </a:cubicBezTo>
                    <a:cubicBezTo>
                      <a:pt x="706755" y="537718"/>
                      <a:pt x="711962" y="526669"/>
                      <a:pt x="716661" y="515493"/>
                    </a:cubicBezTo>
                    <a:cubicBezTo>
                      <a:pt x="721360" y="504317"/>
                      <a:pt x="725424" y="492760"/>
                      <a:pt x="728980" y="481076"/>
                    </a:cubicBezTo>
                    <a:cubicBezTo>
                      <a:pt x="732536" y="469392"/>
                      <a:pt x="735457" y="457581"/>
                      <a:pt x="737870" y="445643"/>
                    </a:cubicBezTo>
                    <a:cubicBezTo>
                      <a:pt x="740283" y="433705"/>
                      <a:pt x="742061" y="421640"/>
                      <a:pt x="743204" y="409448"/>
                    </a:cubicBezTo>
                    <a:cubicBezTo>
                      <a:pt x="744347" y="397256"/>
                      <a:pt x="744982" y="385064"/>
                      <a:pt x="744982" y="372872"/>
                    </a:cubicBezTo>
                    <a:cubicBezTo>
                      <a:pt x="744982" y="360680"/>
                      <a:pt x="744347" y="348488"/>
                      <a:pt x="743204" y="336296"/>
                    </a:cubicBezTo>
                    <a:cubicBezTo>
                      <a:pt x="742061" y="324104"/>
                      <a:pt x="740156" y="312039"/>
                      <a:pt x="737870" y="300101"/>
                    </a:cubicBezTo>
                    <a:cubicBezTo>
                      <a:pt x="735584" y="288163"/>
                      <a:pt x="732536" y="276352"/>
                      <a:pt x="728980" y="264668"/>
                    </a:cubicBezTo>
                    <a:cubicBezTo>
                      <a:pt x="725424" y="252984"/>
                      <a:pt x="721360" y="241554"/>
                      <a:pt x="716661" y="230251"/>
                    </a:cubicBezTo>
                    <a:cubicBezTo>
                      <a:pt x="711962" y="218948"/>
                      <a:pt x="706755" y="207899"/>
                      <a:pt x="701040" y="197231"/>
                    </a:cubicBezTo>
                    <a:cubicBezTo>
                      <a:pt x="695325" y="186563"/>
                      <a:pt x="688975" y="176022"/>
                      <a:pt x="682244" y="165862"/>
                    </a:cubicBezTo>
                    <a:cubicBezTo>
                      <a:pt x="675513" y="155702"/>
                      <a:pt x="668147" y="145923"/>
                      <a:pt x="660400" y="136525"/>
                    </a:cubicBezTo>
                    <a:cubicBezTo>
                      <a:pt x="652653" y="127127"/>
                      <a:pt x="645160" y="117856"/>
                      <a:pt x="636524" y="109220"/>
                    </a:cubicBezTo>
                    <a:cubicBezTo>
                      <a:pt x="627888" y="100584"/>
                      <a:pt x="618871" y="92456"/>
                      <a:pt x="609473" y="84709"/>
                    </a:cubicBezTo>
                    <a:cubicBezTo>
                      <a:pt x="600075" y="76962"/>
                      <a:pt x="590296" y="69723"/>
                      <a:pt x="580136" y="62865"/>
                    </a:cubicBezTo>
                    <a:cubicBezTo>
                      <a:pt x="569976" y="56007"/>
                      <a:pt x="559562" y="49784"/>
                      <a:pt x="548767" y="44069"/>
                    </a:cubicBezTo>
                    <a:cubicBezTo>
                      <a:pt x="537972" y="38354"/>
                      <a:pt x="526923" y="33147"/>
                      <a:pt x="515747" y="28448"/>
                    </a:cubicBezTo>
                    <a:cubicBezTo>
                      <a:pt x="504571" y="23749"/>
                      <a:pt x="493014" y="19685"/>
                      <a:pt x="481330" y="16129"/>
                    </a:cubicBezTo>
                    <a:cubicBezTo>
                      <a:pt x="469646" y="12573"/>
                      <a:pt x="457835" y="9652"/>
                      <a:pt x="445897" y="7239"/>
                    </a:cubicBezTo>
                    <a:cubicBezTo>
                      <a:pt x="433959" y="4826"/>
                      <a:pt x="421640" y="3048"/>
                      <a:pt x="409448" y="1778"/>
                    </a:cubicBezTo>
                    <a:cubicBezTo>
                      <a:pt x="397256" y="508"/>
                      <a:pt x="385064" y="0"/>
                      <a:pt x="372872" y="0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</p:grpSp>
      <p:sp>
        <p:nvSpPr>
          <p:cNvPr id="17" name="Freeform 17"/>
          <p:cNvSpPr/>
          <p:nvPr/>
        </p:nvSpPr>
        <p:spPr>
          <a:xfrm>
            <a:off x="543173" y="8989907"/>
            <a:ext cx="971055" cy="934869"/>
          </a:xfrm>
          <a:custGeom>
            <a:avLst/>
            <a:gdLst/>
            <a:ahLst/>
            <a:cxnLst/>
            <a:rect l="l" t="t" r="r" b="b"/>
            <a:pathLst>
              <a:path w="971055" h="934869">
                <a:moveTo>
                  <a:pt x="0" y="0"/>
                </a:moveTo>
                <a:lnTo>
                  <a:pt x="971054" y="0"/>
                </a:lnTo>
                <a:lnTo>
                  <a:pt x="971054" y="934869"/>
                </a:lnTo>
                <a:lnTo>
                  <a:pt x="0" y="934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283837" y="8522472"/>
            <a:ext cx="971055" cy="934869"/>
          </a:xfrm>
          <a:custGeom>
            <a:avLst/>
            <a:gdLst/>
            <a:ahLst/>
            <a:cxnLst/>
            <a:rect l="l" t="t" r="r" b="b"/>
            <a:pathLst>
              <a:path w="971055" h="934869">
                <a:moveTo>
                  <a:pt x="0" y="0"/>
                </a:moveTo>
                <a:lnTo>
                  <a:pt x="971054" y="0"/>
                </a:lnTo>
                <a:lnTo>
                  <a:pt x="971054" y="934870"/>
                </a:lnTo>
                <a:lnTo>
                  <a:pt x="0" y="934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43173" y="1420442"/>
            <a:ext cx="7303770" cy="8229600"/>
          </a:xfrm>
          <a:custGeom>
            <a:avLst/>
            <a:gdLst/>
            <a:ahLst/>
            <a:cxnLst/>
            <a:rect l="l" t="t" r="r" b="b"/>
            <a:pathLst>
              <a:path w="7303770" h="8229600">
                <a:moveTo>
                  <a:pt x="0" y="0"/>
                </a:moveTo>
                <a:lnTo>
                  <a:pt x="7303770" y="0"/>
                </a:lnTo>
                <a:lnTo>
                  <a:pt x="73037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2999"/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933573" y="3202558"/>
            <a:ext cx="9626722" cy="6931240"/>
          </a:xfrm>
          <a:custGeom>
            <a:avLst/>
            <a:gdLst/>
            <a:ahLst/>
            <a:cxnLst/>
            <a:rect l="l" t="t" r="r" b="b"/>
            <a:pathLst>
              <a:path w="9626722" h="6931240">
                <a:moveTo>
                  <a:pt x="0" y="0"/>
                </a:moveTo>
                <a:lnTo>
                  <a:pt x="9626723" y="0"/>
                </a:lnTo>
                <a:lnTo>
                  <a:pt x="9626723" y="6931240"/>
                </a:lnTo>
                <a:lnTo>
                  <a:pt x="0" y="6931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79556" y="6041306"/>
            <a:ext cx="15514796" cy="1168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3200" spc="179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Actualización anual de datos e incorporación de  nuevos indicadores </a:t>
            </a:r>
          </a:p>
          <a:p>
            <a:pPr algn="ctr">
              <a:lnSpc>
                <a:spcPts val="4768"/>
              </a:lnSpc>
            </a:pPr>
            <a:endParaRPr lang="en-US" sz="3200" spc="179">
              <a:solidFill>
                <a:srgbClr val="004AAD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33573" y="4955344"/>
            <a:ext cx="6193155" cy="579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3419" b="1" spc="191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¿Y EN EL FUTURO?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98309" y="7539064"/>
            <a:ext cx="15514796" cy="56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8"/>
              </a:lnSpc>
            </a:pPr>
            <a:r>
              <a:rPr lang="en-US" sz="3200" spc="179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Realización de nuevos proyectos conjuntos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2127"/>
            <a:ext cx="18571207" cy="13066829"/>
          </a:xfrm>
          <a:custGeom>
            <a:avLst/>
            <a:gdLst/>
            <a:ahLst/>
            <a:cxnLst/>
            <a:rect l="l" t="t" r="r" b="b"/>
            <a:pathLst>
              <a:path w="18571207" h="13066829">
                <a:moveTo>
                  <a:pt x="0" y="0"/>
                </a:moveTo>
                <a:lnTo>
                  <a:pt x="18571207" y="0"/>
                </a:lnTo>
                <a:lnTo>
                  <a:pt x="18571207" y="13066829"/>
                </a:lnTo>
                <a:lnTo>
                  <a:pt x="0" y="1306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 l="-1205" t="-35909" r="-120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98755" y="604790"/>
            <a:ext cx="4378481" cy="4378481"/>
          </a:xfrm>
          <a:custGeom>
            <a:avLst/>
            <a:gdLst/>
            <a:ahLst/>
            <a:cxnLst/>
            <a:rect l="l" t="t" r="r" b="b"/>
            <a:pathLst>
              <a:path w="4378481" h="4378481">
                <a:moveTo>
                  <a:pt x="0" y="0"/>
                </a:moveTo>
                <a:lnTo>
                  <a:pt x="4378481" y="0"/>
                </a:lnTo>
                <a:lnTo>
                  <a:pt x="4378481" y="4378480"/>
                </a:lnTo>
                <a:lnTo>
                  <a:pt x="0" y="4378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88245" y="5780208"/>
            <a:ext cx="971055" cy="934869"/>
          </a:xfrm>
          <a:custGeom>
            <a:avLst/>
            <a:gdLst/>
            <a:ahLst/>
            <a:cxnLst/>
            <a:rect l="l" t="t" r="r" b="b"/>
            <a:pathLst>
              <a:path w="971055" h="934869">
                <a:moveTo>
                  <a:pt x="0" y="0"/>
                </a:moveTo>
                <a:lnTo>
                  <a:pt x="971055" y="0"/>
                </a:lnTo>
                <a:lnTo>
                  <a:pt x="971055" y="934869"/>
                </a:lnTo>
                <a:lnTo>
                  <a:pt x="0" y="9348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57245" y="4375917"/>
            <a:ext cx="14441510" cy="160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65"/>
              </a:lnSpc>
            </a:pPr>
            <a:r>
              <a:rPr lang="en-US" sz="8522" b="1" i="1">
                <a:solidFill>
                  <a:srgbClr val="004AAD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MUCHAS GRACIAS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23449"/>
            <a:ext cx="5047936" cy="4666793"/>
            <a:chOff x="0" y="0"/>
            <a:chExt cx="5047932" cy="46667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64100" cy="4565523"/>
            </a:xfrm>
            <a:custGeom>
              <a:avLst/>
              <a:gdLst/>
              <a:ahLst/>
              <a:cxnLst/>
              <a:rect l="l" t="t" r="r" b="b"/>
              <a:pathLst>
                <a:path w="4864100" h="4565523">
                  <a:moveTo>
                    <a:pt x="1955927" y="0"/>
                  </a:moveTo>
                  <a:cubicBezTo>
                    <a:pt x="1561211" y="807339"/>
                    <a:pt x="858139" y="1436243"/>
                    <a:pt x="0" y="1733169"/>
                  </a:cubicBezTo>
                  <a:lnTo>
                    <a:pt x="0" y="4565523"/>
                  </a:lnTo>
                  <a:cubicBezTo>
                    <a:pt x="2380234" y="4129024"/>
                    <a:pt x="4282694" y="2326132"/>
                    <a:pt x="4864100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-150905" y="8097760"/>
            <a:ext cx="4378481" cy="4378481"/>
          </a:xfrm>
          <a:custGeom>
            <a:avLst/>
            <a:gdLst/>
            <a:ahLst/>
            <a:cxnLst/>
            <a:rect l="l" t="t" r="r" b="b"/>
            <a:pathLst>
              <a:path w="4378481" h="4378481">
                <a:moveTo>
                  <a:pt x="0" y="0"/>
                </a:moveTo>
                <a:lnTo>
                  <a:pt x="4378480" y="0"/>
                </a:lnTo>
                <a:lnTo>
                  <a:pt x="4378480" y="4378480"/>
                </a:lnTo>
                <a:lnTo>
                  <a:pt x="0" y="4378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39984" y="6247643"/>
            <a:ext cx="971055" cy="934869"/>
          </a:xfrm>
          <a:custGeom>
            <a:avLst/>
            <a:gdLst/>
            <a:ahLst/>
            <a:cxnLst/>
            <a:rect l="l" t="t" r="r" b="b"/>
            <a:pathLst>
              <a:path w="971055" h="934869">
                <a:moveTo>
                  <a:pt x="0" y="0"/>
                </a:moveTo>
                <a:lnTo>
                  <a:pt x="971055" y="0"/>
                </a:lnTo>
                <a:lnTo>
                  <a:pt x="971055" y="934869"/>
                </a:lnTo>
                <a:lnTo>
                  <a:pt x="0" y="9348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50584" y="8790865"/>
            <a:ext cx="971055" cy="934869"/>
          </a:xfrm>
          <a:custGeom>
            <a:avLst/>
            <a:gdLst/>
            <a:ahLst/>
            <a:cxnLst/>
            <a:rect l="l" t="t" r="r" b="b"/>
            <a:pathLst>
              <a:path w="971055" h="934869">
                <a:moveTo>
                  <a:pt x="0" y="0"/>
                </a:moveTo>
                <a:lnTo>
                  <a:pt x="971055" y="0"/>
                </a:lnTo>
                <a:lnTo>
                  <a:pt x="971055" y="934870"/>
                </a:lnTo>
                <a:lnTo>
                  <a:pt x="0" y="9348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73773" y="7515177"/>
            <a:ext cx="971055" cy="934869"/>
          </a:xfrm>
          <a:custGeom>
            <a:avLst/>
            <a:gdLst/>
            <a:ahLst/>
            <a:cxnLst/>
            <a:rect l="l" t="t" r="r" b="b"/>
            <a:pathLst>
              <a:path w="971055" h="934869">
                <a:moveTo>
                  <a:pt x="0" y="0"/>
                </a:moveTo>
                <a:lnTo>
                  <a:pt x="971054" y="0"/>
                </a:lnTo>
                <a:lnTo>
                  <a:pt x="971054" y="934870"/>
                </a:lnTo>
                <a:lnTo>
                  <a:pt x="0" y="9348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1028700"/>
            <a:ext cx="3170653" cy="921316"/>
          </a:xfrm>
          <a:custGeom>
            <a:avLst/>
            <a:gdLst/>
            <a:ahLst/>
            <a:cxnLst/>
            <a:rect l="l" t="t" r="r" b="b"/>
            <a:pathLst>
              <a:path w="3170653" h="921316">
                <a:moveTo>
                  <a:pt x="0" y="0"/>
                </a:moveTo>
                <a:lnTo>
                  <a:pt x="3170653" y="0"/>
                </a:lnTo>
                <a:lnTo>
                  <a:pt x="3170653" y="921316"/>
                </a:lnTo>
                <a:lnTo>
                  <a:pt x="0" y="9213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117576" y="2901744"/>
            <a:ext cx="73724" cy="61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6"/>
              </a:lnSpc>
            </a:pPr>
            <a:r>
              <a:rPr lang="en-US" sz="2190">
                <a:solidFill>
                  <a:srgbClr val="02203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467" r="-588" b="-57884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9504" y="185042"/>
            <a:ext cx="629050" cy="629050"/>
            <a:chOff x="0" y="0"/>
            <a:chExt cx="629056" cy="629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9504" y="1711481"/>
            <a:ext cx="629050" cy="629050"/>
            <a:chOff x="0" y="0"/>
            <a:chExt cx="629056" cy="6290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9504" y="3238205"/>
            <a:ext cx="629050" cy="629050"/>
            <a:chOff x="0" y="0"/>
            <a:chExt cx="629056" cy="6290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14641" y="7885296"/>
            <a:ext cx="3619414" cy="4186133"/>
          </a:xfrm>
          <a:custGeom>
            <a:avLst/>
            <a:gdLst/>
            <a:ahLst/>
            <a:cxnLst/>
            <a:rect l="l" t="t" r="r" b="b"/>
            <a:pathLst>
              <a:path w="3619414" h="4186133">
                <a:moveTo>
                  <a:pt x="0" y="0"/>
                </a:moveTo>
                <a:lnTo>
                  <a:pt x="3619414" y="0"/>
                </a:lnTo>
                <a:lnTo>
                  <a:pt x="3619414" y="4186132"/>
                </a:lnTo>
                <a:lnTo>
                  <a:pt x="0" y="4186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892094" y="185042"/>
            <a:ext cx="629050" cy="629050"/>
            <a:chOff x="0" y="0"/>
            <a:chExt cx="629056" cy="6290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892094" y="1711481"/>
            <a:ext cx="629050" cy="629050"/>
            <a:chOff x="0" y="0"/>
            <a:chExt cx="629056" cy="6290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634683" y="185042"/>
            <a:ext cx="629050" cy="629050"/>
            <a:chOff x="0" y="0"/>
            <a:chExt cx="629056" cy="62905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767675" y="6264248"/>
            <a:ext cx="2983249" cy="4170140"/>
          </a:xfrm>
          <a:custGeom>
            <a:avLst/>
            <a:gdLst/>
            <a:ahLst/>
            <a:cxnLst/>
            <a:rect l="l" t="t" r="r" b="b"/>
            <a:pathLst>
              <a:path w="2983249" h="4170140">
                <a:moveTo>
                  <a:pt x="0" y="0"/>
                </a:moveTo>
                <a:lnTo>
                  <a:pt x="2983250" y="0"/>
                </a:lnTo>
                <a:lnTo>
                  <a:pt x="2983250" y="4170140"/>
                </a:lnTo>
                <a:lnTo>
                  <a:pt x="0" y="4170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2494250"/>
            <a:ext cx="16480746" cy="1373004"/>
            <a:chOff x="0" y="0"/>
            <a:chExt cx="21974327" cy="1830673"/>
          </a:xfrm>
        </p:grpSpPr>
        <p:sp>
          <p:nvSpPr>
            <p:cNvPr id="19" name="Freeform 19"/>
            <p:cNvSpPr/>
            <p:nvPr/>
          </p:nvSpPr>
          <p:spPr>
            <a:xfrm>
              <a:off x="8293057" y="343673"/>
              <a:ext cx="3590999" cy="1044321"/>
            </a:xfrm>
            <a:custGeom>
              <a:avLst/>
              <a:gdLst/>
              <a:ahLst/>
              <a:cxnLst/>
              <a:rect l="l" t="t" r="r" b="b"/>
              <a:pathLst>
                <a:path w="3590999" h="1044321">
                  <a:moveTo>
                    <a:pt x="0" y="0"/>
                  </a:moveTo>
                  <a:lnTo>
                    <a:pt x="3590999" y="0"/>
                  </a:lnTo>
                  <a:lnTo>
                    <a:pt x="3590999" y="1044322"/>
                  </a:lnTo>
                  <a:lnTo>
                    <a:pt x="0" y="1044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5974659" y="45675"/>
              <a:ext cx="1784998" cy="1784998"/>
            </a:xfrm>
            <a:custGeom>
              <a:avLst/>
              <a:gdLst/>
              <a:ahLst/>
              <a:cxnLst/>
              <a:rect l="l" t="t" r="r" b="b"/>
              <a:pathLst>
                <a:path w="1784998" h="1784998">
                  <a:moveTo>
                    <a:pt x="0" y="0"/>
                  </a:moveTo>
                  <a:lnTo>
                    <a:pt x="1784998" y="0"/>
                  </a:lnTo>
                  <a:lnTo>
                    <a:pt x="1784998" y="1784998"/>
                  </a:lnTo>
                  <a:lnTo>
                    <a:pt x="0" y="178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924075" cy="1731668"/>
            </a:xfrm>
            <a:custGeom>
              <a:avLst/>
              <a:gdLst/>
              <a:ahLst/>
              <a:cxnLst/>
              <a:rect l="l" t="t" r="r" b="b"/>
              <a:pathLst>
                <a:path w="1924075" h="1731668">
                  <a:moveTo>
                    <a:pt x="0" y="0"/>
                  </a:moveTo>
                  <a:lnTo>
                    <a:pt x="1924075" y="0"/>
                  </a:lnTo>
                  <a:lnTo>
                    <a:pt x="1924075" y="1731668"/>
                  </a:lnTo>
                  <a:lnTo>
                    <a:pt x="0" y="1731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2454041" y="257574"/>
              <a:ext cx="3323449" cy="1361200"/>
            </a:xfrm>
            <a:custGeom>
              <a:avLst/>
              <a:gdLst/>
              <a:ahLst/>
              <a:cxnLst/>
              <a:rect l="l" t="t" r="r" b="b"/>
              <a:pathLst>
                <a:path w="3323449" h="1361200">
                  <a:moveTo>
                    <a:pt x="0" y="0"/>
                  </a:moveTo>
                  <a:lnTo>
                    <a:pt x="3323448" y="0"/>
                  </a:lnTo>
                  <a:lnTo>
                    <a:pt x="3323448" y="1361200"/>
                  </a:lnTo>
                  <a:lnTo>
                    <a:pt x="0" y="136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6634199" y="429688"/>
              <a:ext cx="5340129" cy="872292"/>
            </a:xfrm>
            <a:custGeom>
              <a:avLst/>
              <a:gdLst/>
              <a:ahLst/>
              <a:cxnLst/>
              <a:rect l="l" t="t" r="r" b="b"/>
              <a:pathLst>
                <a:path w="5340129" h="872292">
                  <a:moveTo>
                    <a:pt x="0" y="0"/>
                  </a:moveTo>
                  <a:lnTo>
                    <a:pt x="5340128" y="0"/>
                  </a:lnTo>
                  <a:lnTo>
                    <a:pt x="5340128" y="872292"/>
                  </a:lnTo>
                  <a:lnTo>
                    <a:pt x="0" y="87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2417456" y="257574"/>
              <a:ext cx="3640304" cy="1329324"/>
            </a:xfrm>
            <a:custGeom>
              <a:avLst/>
              <a:gdLst/>
              <a:ahLst/>
              <a:cxnLst/>
              <a:rect l="l" t="t" r="r" b="b"/>
              <a:pathLst>
                <a:path w="3640304" h="1329324">
                  <a:moveTo>
                    <a:pt x="0" y="0"/>
                  </a:moveTo>
                  <a:lnTo>
                    <a:pt x="3640304" y="0"/>
                  </a:lnTo>
                  <a:lnTo>
                    <a:pt x="3640304" y="1329324"/>
                  </a:lnTo>
                  <a:lnTo>
                    <a:pt x="0" y="132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8443" t="-195703" r="-42230" b="-144296"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7238631" y="4521477"/>
            <a:ext cx="3518396" cy="4438492"/>
          </a:xfrm>
          <a:custGeom>
            <a:avLst/>
            <a:gdLst/>
            <a:ahLst/>
            <a:cxnLst/>
            <a:rect l="l" t="t" r="r" b="b"/>
            <a:pathLst>
              <a:path w="4691195" h="5917990">
                <a:moveTo>
                  <a:pt x="0" y="0"/>
                </a:moveTo>
                <a:lnTo>
                  <a:pt x="4691195" y="0"/>
                </a:lnTo>
                <a:lnTo>
                  <a:pt x="4691195" y="5917990"/>
                </a:lnTo>
                <a:lnTo>
                  <a:pt x="0" y="59179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805367" y="2817333"/>
            <a:ext cx="192462" cy="80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7"/>
              </a:lnSpc>
            </a:pPr>
            <a:r>
              <a:rPr lang="en-US" sz="4244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164375" y="942975"/>
            <a:ext cx="7959249" cy="73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2"/>
              </a:lnSpc>
            </a:pPr>
            <a:r>
              <a:rPr lang="en-US" sz="4244" spc="437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BIBLIOTECAS LÍDERES EFQM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9504" y="185042"/>
            <a:ext cx="629050" cy="629050"/>
            <a:chOff x="0" y="0"/>
            <a:chExt cx="629056" cy="6290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504" y="1711481"/>
            <a:ext cx="629050" cy="629050"/>
            <a:chOff x="0" y="0"/>
            <a:chExt cx="629056" cy="6290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9504" y="3238205"/>
            <a:ext cx="629050" cy="629050"/>
            <a:chOff x="0" y="0"/>
            <a:chExt cx="629056" cy="6290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1098271" y="7547899"/>
            <a:ext cx="3619414" cy="4186133"/>
          </a:xfrm>
          <a:custGeom>
            <a:avLst/>
            <a:gdLst/>
            <a:ahLst/>
            <a:cxnLst/>
            <a:rect l="l" t="t" r="r" b="b"/>
            <a:pathLst>
              <a:path w="3619414" h="4186133">
                <a:moveTo>
                  <a:pt x="0" y="0"/>
                </a:moveTo>
                <a:lnTo>
                  <a:pt x="3619415" y="0"/>
                </a:lnTo>
                <a:lnTo>
                  <a:pt x="3619415" y="4186132"/>
                </a:lnTo>
                <a:lnTo>
                  <a:pt x="0" y="4186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92094" y="185042"/>
            <a:ext cx="629050" cy="629050"/>
            <a:chOff x="0" y="0"/>
            <a:chExt cx="629056" cy="6290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892094" y="1711481"/>
            <a:ext cx="629050" cy="629050"/>
            <a:chOff x="0" y="0"/>
            <a:chExt cx="629056" cy="6290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634683" y="185042"/>
            <a:ext cx="629050" cy="629050"/>
            <a:chOff x="0" y="0"/>
            <a:chExt cx="629056" cy="6290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4264352" y="2828639"/>
            <a:ext cx="9770916" cy="905304"/>
          </a:xfrm>
          <a:custGeom>
            <a:avLst/>
            <a:gdLst/>
            <a:ahLst/>
            <a:cxnLst/>
            <a:rect l="l" t="t" r="r" b="b"/>
            <a:pathLst>
              <a:path w="9770916" h="905304">
                <a:moveTo>
                  <a:pt x="0" y="0"/>
                </a:moveTo>
                <a:lnTo>
                  <a:pt x="9770916" y="0"/>
                </a:lnTo>
                <a:lnTo>
                  <a:pt x="9770916" y="905304"/>
                </a:lnTo>
                <a:lnTo>
                  <a:pt x="0" y="905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767675" y="6264248"/>
            <a:ext cx="2983249" cy="4170140"/>
          </a:xfrm>
          <a:custGeom>
            <a:avLst/>
            <a:gdLst/>
            <a:ahLst/>
            <a:cxnLst/>
            <a:rect l="l" t="t" r="r" b="b"/>
            <a:pathLst>
              <a:path w="2983249" h="4170140">
                <a:moveTo>
                  <a:pt x="0" y="0"/>
                </a:moveTo>
                <a:lnTo>
                  <a:pt x="2983250" y="0"/>
                </a:lnTo>
                <a:lnTo>
                  <a:pt x="2983250" y="4170140"/>
                </a:lnTo>
                <a:lnTo>
                  <a:pt x="0" y="41701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006024" y="7137962"/>
            <a:ext cx="1216479" cy="1414510"/>
          </a:xfrm>
          <a:custGeom>
            <a:avLst/>
            <a:gdLst/>
            <a:ahLst/>
            <a:cxnLst/>
            <a:rect l="l" t="t" r="r" b="b"/>
            <a:pathLst>
              <a:path w="1216479" h="1414510">
                <a:moveTo>
                  <a:pt x="0" y="0"/>
                </a:moveTo>
                <a:lnTo>
                  <a:pt x="1216479" y="0"/>
                </a:lnTo>
                <a:lnTo>
                  <a:pt x="1216479" y="1414510"/>
                </a:lnTo>
                <a:lnTo>
                  <a:pt x="0" y="14145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115825">
            <a:off x="9698477" y="4507662"/>
            <a:ext cx="1197529" cy="3756952"/>
          </a:xfrm>
          <a:custGeom>
            <a:avLst/>
            <a:gdLst/>
            <a:ahLst/>
            <a:cxnLst/>
            <a:rect l="l" t="t" r="r" b="b"/>
            <a:pathLst>
              <a:path w="1197529" h="3756952">
                <a:moveTo>
                  <a:pt x="0" y="0"/>
                </a:moveTo>
                <a:lnTo>
                  <a:pt x="1197529" y="0"/>
                </a:lnTo>
                <a:lnTo>
                  <a:pt x="1197529" y="3756953"/>
                </a:lnTo>
                <a:lnTo>
                  <a:pt x="0" y="37569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334799">
            <a:off x="8707743" y="7154753"/>
            <a:ext cx="1238678" cy="3886049"/>
          </a:xfrm>
          <a:custGeom>
            <a:avLst/>
            <a:gdLst/>
            <a:ahLst/>
            <a:cxnLst/>
            <a:rect l="l" t="t" r="r" b="b"/>
            <a:pathLst>
              <a:path w="1238678" h="3886049">
                <a:moveTo>
                  <a:pt x="0" y="0"/>
                </a:moveTo>
                <a:lnTo>
                  <a:pt x="1238678" y="0"/>
                </a:lnTo>
                <a:lnTo>
                  <a:pt x="1238678" y="3886049"/>
                </a:lnTo>
                <a:lnTo>
                  <a:pt x="0" y="3886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92046" y="6062464"/>
            <a:ext cx="2113321" cy="3691391"/>
          </a:xfrm>
          <a:custGeom>
            <a:avLst/>
            <a:gdLst/>
            <a:ahLst/>
            <a:cxnLst/>
            <a:rect l="l" t="t" r="r" b="b"/>
            <a:pathLst>
              <a:path w="2113321" h="3691391">
                <a:moveTo>
                  <a:pt x="0" y="0"/>
                </a:moveTo>
                <a:lnTo>
                  <a:pt x="2113321" y="0"/>
                </a:lnTo>
                <a:lnTo>
                  <a:pt x="2113321" y="3691390"/>
                </a:lnTo>
                <a:lnTo>
                  <a:pt x="0" y="36913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8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372662" y="6681619"/>
            <a:ext cx="1436541" cy="1163598"/>
          </a:xfrm>
          <a:custGeom>
            <a:avLst/>
            <a:gdLst/>
            <a:ahLst/>
            <a:cxnLst/>
            <a:rect l="l" t="t" r="r" b="b"/>
            <a:pathLst>
              <a:path w="1436541" h="1163598">
                <a:moveTo>
                  <a:pt x="0" y="0"/>
                </a:moveTo>
                <a:lnTo>
                  <a:pt x="1436541" y="0"/>
                </a:lnTo>
                <a:lnTo>
                  <a:pt x="1436541" y="1163598"/>
                </a:lnTo>
                <a:lnTo>
                  <a:pt x="0" y="11635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58000"/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8805367" y="2817333"/>
            <a:ext cx="192462" cy="80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7"/>
              </a:lnSpc>
            </a:pPr>
            <a:r>
              <a:rPr lang="en-US" sz="4244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50594" y="2533364"/>
            <a:ext cx="16280511" cy="312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65"/>
              </a:lnSpc>
            </a:pPr>
            <a:r>
              <a:rPr lang="en-US" sz="8522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RETORNO DE LA INVERSIÓN</a:t>
            </a:r>
          </a:p>
          <a:p>
            <a:pPr algn="ctr">
              <a:lnSpc>
                <a:spcPts val="4261"/>
              </a:lnSpc>
            </a:pPr>
            <a:r>
              <a:rPr lang="en-US" sz="8522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BIBLIOTECAS UNIVERSITARIAS</a:t>
            </a:r>
          </a:p>
          <a:p>
            <a:pPr algn="ctr">
              <a:lnSpc>
                <a:spcPts val="8362"/>
              </a:lnSpc>
            </a:pPr>
            <a:endParaRPr lang="en-US" sz="8522">
              <a:solidFill>
                <a:srgbClr val="004AAD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689512" y="5777190"/>
            <a:ext cx="5569788" cy="37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6"/>
              </a:lnSpc>
            </a:pPr>
            <a:r>
              <a:rPr lang="en-US" sz="2199" spc="123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Calculamos el valor nuestros servicios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06619" y="5586690"/>
            <a:ext cx="4860340" cy="76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6"/>
              </a:lnSpc>
            </a:pPr>
            <a:r>
              <a:rPr lang="en-US" sz="2199" spc="123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Ponemos en valor el trabajo de nuestras bibliotecas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" b="-2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072828" y="5511762"/>
            <a:ext cx="4186472" cy="3532336"/>
            <a:chOff x="0" y="0"/>
            <a:chExt cx="5581963" cy="47097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1963" cy="4709781"/>
            </a:xfrm>
            <a:custGeom>
              <a:avLst/>
              <a:gdLst/>
              <a:ahLst/>
              <a:cxnLst/>
              <a:rect l="l" t="t" r="r" b="b"/>
              <a:pathLst>
                <a:path w="5581963" h="4709781">
                  <a:moveTo>
                    <a:pt x="0" y="0"/>
                  </a:moveTo>
                  <a:lnTo>
                    <a:pt x="5581963" y="0"/>
                  </a:lnTo>
                  <a:lnTo>
                    <a:pt x="5581963" y="4709781"/>
                  </a:lnTo>
                  <a:lnTo>
                    <a:pt x="0" y="4709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427366" y="2142160"/>
              <a:ext cx="1163854" cy="755050"/>
            </a:xfrm>
            <a:custGeom>
              <a:avLst/>
              <a:gdLst/>
              <a:ahLst/>
              <a:cxnLst/>
              <a:rect l="l" t="t" r="r" b="b"/>
              <a:pathLst>
                <a:path w="1163854" h="755050">
                  <a:moveTo>
                    <a:pt x="0" y="0"/>
                  </a:moveTo>
                  <a:lnTo>
                    <a:pt x="1163854" y="0"/>
                  </a:lnTo>
                  <a:lnTo>
                    <a:pt x="1163854" y="755050"/>
                  </a:lnTo>
                  <a:lnTo>
                    <a:pt x="0" y="75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532318" y="3274282"/>
              <a:ext cx="1058902" cy="716203"/>
            </a:xfrm>
            <a:custGeom>
              <a:avLst/>
              <a:gdLst/>
              <a:ahLst/>
              <a:cxnLst/>
              <a:rect l="l" t="t" r="r" b="b"/>
              <a:pathLst>
                <a:path w="1058902" h="716203">
                  <a:moveTo>
                    <a:pt x="0" y="0"/>
                  </a:moveTo>
                  <a:lnTo>
                    <a:pt x="1058902" y="0"/>
                  </a:lnTo>
                  <a:lnTo>
                    <a:pt x="1058902" y="716203"/>
                  </a:lnTo>
                  <a:lnTo>
                    <a:pt x="0" y="716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965167" y="3081390"/>
              <a:ext cx="1073076" cy="977840"/>
            </a:xfrm>
            <a:custGeom>
              <a:avLst/>
              <a:gdLst/>
              <a:ahLst/>
              <a:cxnLst/>
              <a:rect l="l" t="t" r="r" b="b"/>
              <a:pathLst>
                <a:path w="1073076" h="977840">
                  <a:moveTo>
                    <a:pt x="0" y="0"/>
                  </a:moveTo>
                  <a:lnTo>
                    <a:pt x="1073075" y="0"/>
                  </a:lnTo>
                  <a:lnTo>
                    <a:pt x="1073075" y="977840"/>
                  </a:lnTo>
                  <a:lnTo>
                    <a:pt x="0" y="97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5000"/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268080" y="2028765"/>
              <a:ext cx="656078" cy="875833"/>
            </a:xfrm>
            <a:custGeom>
              <a:avLst/>
              <a:gdLst/>
              <a:ahLst/>
              <a:cxnLst/>
              <a:rect l="l" t="t" r="r" b="b"/>
              <a:pathLst>
                <a:path w="656078" h="875833">
                  <a:moveTo>
                    <a:pt x="0" y="0"/>
                  </a:moveTo>
                  <a:lnTo>
                    <a:pt x="656079" y="0"/>
                  </a:lnTo>
                  <a:lnTo>
                    <a:pt x="656079" y="875833"/>
                  </a:lnTo>
                  <a:lnTo>
                    <a:pt x="0" y="875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895134" y="2019856"/>
              <a:ext cx="1070032" cy="939683"/>
            </a:xfrm>
            <a:custGeom>
              <a:avLst/>
              <a:gdLst/>
              <a:ahLst/>
              <a:cxnLst/>
              <a:rect l="l" t="t" r="r" b="b"/>
              <a:pathLst>
                <a:path w="1070032" h="939683">
                  <a:moveTo>
                    <a:pt x="0" y="0"/>
                  </a:moveTo>
                  <a:lnTo>
                    <a:pt x="1070033" y="0"/>
                  </a:lnTo>
                  <a:lnTo>
                    <a:pt x="1070033" y="939683"/>
                  </a:lnTo>
                  <a:lnTo>
                    <a:pt x="0" y="939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55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790982" y="2958207"/>
              <a:ext cx="942876" cy="1101023"/>
            </a:xfrm>
            <a:custGeom>
              <a:avLst/>
              <a:gdLst/>
              <a:ahLst/>
              <a:cxnLst/>
              <a:rect l="l" t="t" r="r" b="b"/>
              <a:pathLst>
                <a:path w="942876" h="1101023">
                  <a:moveTo>
                    <a:pt x="0" y="0"/>
                  </a:moveTo>
                  <a:lnTo>
                    <a:pt x="942876" y="0"/>
                  </a:lnTo>
                  <a:lnTo>
                    <a:pt x="942876" y="1101023"/>
                  </a:lnTo>
                  <a:lnTo>
                    <a:pt x="0" y="1101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85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2871637" y="5706183"/>
            <a:ext cx="1068337" cy="1495128"/>
          </a:xfrm>
          <a:custGeom>
            <a:avLst/>
            <a:gdLst/>
            <a:ahLst/>
            <a:cxnLst/>
            <a:rect l="l" t="t" r="r" b="b"/>
            <a:pathLst>
              <a:path w="1068337" h="1495128">
                <a:moveTo>
                  <a:pt x="0" y="0"/>
                </a:moveTo>
                <a:lnTo>
                  <a:pt x="1068337" y="0"/>
                </a:lnTo>
                <a:lnTo>
                  <a:pt x="1068337" y="1495129"/>
                </a:lnTo>
                <a:lnTo>
                  <a:pt x="0" y="1495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2000"/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369689" y="2621871"/>
            <a:ext cx="108814" cy="67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000000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4540" y="2779611"/>
            <a:ext cx="4637087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spc="179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¿Quien?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7620" y="2798661"/>
            <a:ext cx="12467969" cy="114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6"/>
              </a:lnSpc>
            </a:pPr>
            <a:r>
              <a:rPr lang="en-US" sz="2199" spc="123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Grupo de trabajo integrado por miembros de las  seis bibliotecas universitarias certificadas con el Sello de Calidad y Excelencia en Gestión EFQM (Alcalá, Barcelona, Granada, Valencia y Zaragoza)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21627" y="6194350"/>
            <a:ext cx="9104657" cy="60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799" spc="10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Demostrar de manera cuantificable el valor de los servicios bibliotecarios para la comunidad universitaria y la sociedad en general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4540" y="6146725"/>
            <a:ext cx="2413079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spc="179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¿Para qué?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9972" y="4403306"/>
            <a:ext cx="4826159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spc="179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¿Qué?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21627" y="4482218"/>
            <a:ext cx="12950263" cy="76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6"/>
              </a:lnSpc>
            </a:pPr>
            <a:r>
              <a:rPr lang="en-US" sz="2199" spc="114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Cálculo del ROI en las Bibliotecas Universitarias Líderes EFQM.</a:t>
            </a:r>
          </a:p>
          <a:p>
            <a:pPr algn="just">
              <a:lnSpc>
                <a:spcPts val="3026"/>
              </a:lnSpc>
            </a:pPr>
            <a:r>
              <a:rPr lang="en-US" sz="2199" spc="114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Medición del impacto y retorno de la inversión en las bibliotecas universitarias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937515" y="3312728"/>
            <a:ext cx="95250" cy="95250"/>
            <a:chOff x="0" y="0"/>
            <a:chExt cx="95250" cy="952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2203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85140" y="4748154"/>
            <a:ext cx="95250" cy="95250"/>
            <a:chOff x="0" y="0"/>
            <a:chExt cx="95250" cy="952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2203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985140" y="5968505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22033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937515" y="7503728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22033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2648605" y="-1401502"/>
            <a:ext cx="15064934" cy="12775064"/>
          </a:xfrm>
          <a:custGeom>
            <a:avLst/>
            <a:gdLst/>
            <a:ahLst/>
            <a:cxnLst/>
            <a:rect l="l" t="t" r="r" b="b"/>
            <a:pathLst>
              <a:path w="15064934" h="12775064">
                <a:moveTo>
                  <a:pt x="0" y="0"/>
                </a:moveTo>
                <a:lnTo>
                  <a:pt x="15064934" y="0"/>
                </a:lnTo>
                <a:lnTo>
                  <a:pt x="15064934" y="12775064"/>
                </a:lnTo>
                <a:lnTo>
                  <a:pt x="0" y="12775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148301" y="1800225"/>
            <a:ext cx="10065544" cy="99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3"/>
              </a:lnSpc>
            </a:pPr>
            <a:r>
              <a:rPr lang="en-US" sz="11607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METODOLOGÍA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17576" y="2901744"/>
            <a:ext cx="73724" cy="61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6"/>
              </a:lnSpc>
            </a:pPr>
            <a:r>
              <a:rPr lang="en-US" sz="2190">
                <a:solidFill>
                  <a:srgbClr val="02203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80390" y="3130344"/>
            <a:ext cx="6780903" cy="36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190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Análisis de calculadoras existentes: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91413" y="4599965"/>
            <a:ext cx="8027718" cy="73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190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Selección de servicios: acuerdo del grupo sobre los servicios a incluir en la calculadora de impacto.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91413" y="5676895"/>
            <a:ext cx="9096832" cy="110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190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Método de cálculo estandarizado: definición clara de los valores incluidos y excluidos para un cálculo uniforme (posibilidad de uso de datos formulario Rebiun)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91413" y="7321344"/>
            <a:ext cx="9096832" cy="110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190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Precio unitario consensuado: integración de tarifas propias de las universidades, de REBIUN y referencias del sector privado para definir un valor común, equitativo y representativo del servicio.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91413" y="3515732"/>
            <a:ext cx="9404353" cy="73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190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Bibliotecas de la Comunidad foral de Navarra; CSIC; Ohio Library Council</a:t>
            </a:r>
          </a:p>
          <a:p>
            <a:pPr algn="l">
              <a:lnSpc>
                <a:spcPts val="2999"/>
              </a:lnSpc>
            </a:pPr>
            <a:endParaRPr lang="en-US" sz="2190">
              <a:solidFill>
                <a:srgbClr val="004AAD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721" y="150981"/>
            <a:ext cx="4365308" cy="4876800"/>
            <a:chOff x="0" y="0"/>
            <a:chExt cx="5820410" cy="65024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994334" cy="994334"/>
              <a:chOff x="0" y="0"/>
              <a:chExt cx="745744" cy="74574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709" y="609473"/>
                    </a:cubicBezTo>
                    <a:cubicBezTo>
                      <a:pt x="76962" y="600075"/>
                      <a:pt x="69723" y="590296"/>
                      <a:pt x="62865" y="580136"/>
                    </a:cubicBezTo>
                    <a:cubicBezTo>
                      <a:pt x="56007" y="569976"/>
                      <a:pt x="49784" y="559562"/>
                      <a:pt x="44069" y="548767"/>
                    </a:cubicBezTo>
                    <a:cubicBezTo>
                      <a:pt x="38354" y="537972"/>
                      <a:pt x="33147" y="526923"/>
                      <a:pt x="28448" y="515747"/>
                    </a:cubicBezTo>
                    <a:cubicBezTo>
                      <a:pt x="23749" y="504571"/>
                      <a:pt x="19685" y="493014"/>
                      <a:pt x="16129" y="481330"/>
                    </a:cubicBezTo>
                    <a:cubicBezTo>
                      <a:pt x="12573" y="469646"/>
                      <a:pt x="9652" y="457835"/>
                      <a:pt x="7239" y="445897"/>
                    </a:cubicBezTo>
                    <a:cubicBezTo>
                      <a:pt x="4826" y="433959"/>
                      <a:pt x="3048" y="421640"/>
                      <a:pt x="1778" y="409448"/>
                    </a:cubicBezTo>
                    <a:cubicBezTo>
                      <a:pt x="508" y="397256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2413267" y="0"/>
              <a:ext cx="994334" cy="994334"/>
              <a:chOff x="0" y="0"/>
              <a:chExt cx="745744" cy="74574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582" y="609473"/>
                    </a:cubicBezTo>
                    <a:cubicBezTo>
                      <a:pt x="76708" y="600075"/>
                      <a:pt x="69596" y="590296"/>
                      <a:pt x="62738" y="580136"/>
                    </a:cubicBezTo>
                    <a:cubicBezTo>
                      <a:pt x="55880" y="569976"/>
                      <a:pt x="49657" y="559562"/>
                      <a:pt x="43942" y="548767"/>
                    </a:cubicBezTo>
                    <a:cubicBezTo>
                      <a:pt x="38227" y="537972"/>
                      <a:pt x="33020" y="526923"/>
                      <a:pt x="28321" y="515747"/>
                    </a:cubicBezTo>
                    <a:cubicBezTo>
                      <a:pt x="23622" y="504571"/>
                      <a:pt x="19558" y="493014"/>
                      <a:pt x="16002" y="481330"/>
                    </a:cubicBezTo>
                    <a:cubicBezTo>
                      <a:pt x="12446" y="469646"/>
                      <a:pt x="9525" y="457835"/>
                      <a:pt x="7112" y="445897"/>
                    </a:cubicBezTo>
                    <a:cubicBezTo>
                      <a:pt x="4699" y="433959"/>
                      <a:pt x="3048" y="421640"/>
                      <a:pt x="1778" y="409448"/>
                    </a:cubicBezTo>
                    <a:cubicBezTo>
                      <a:pt x="508" y="397256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413267" y="2754478"/>
              <a:ext cx="994334" cy="994334"/>
              <a:chOff x="0" y="0"/>
              <a:chExt cx="745744" cy="74574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582" y="609473"/>
                    </a:cubicBezTo>
                    <a:cubicBezTo>
                      <a:pt x="76708" y="600075"/>
                      <a:pt x="69596" y="590296"/>
                      <a:pt x="62738" y="580136"/>
                    </a:cubicBezTo>
                    <a:cubicBezTo>
                      <a:pt x="55880" y="569976"/>
                      <a:pt x="49657" y="559562"/>
                      <a:pt x="43942" y="548767"/>
                    </a:cubicBezTo>
                    <a:cubicBezTo>
                      <a:pt x="38227" y="537972"/>
                      <a:pt x="33020" y="526923"/>
                      <a:pt x="28321" y="515747"/>
                    </a:cubicBezTo>
                    <a:cubicBezTo>
                      <a:pt x="23622" y="504571"/>
                      <a:pt x="19558" y="493014"/>
                      <a:pt x="16002" y="481330"/>
                    </a:cubicBezTo>
                    <a:cubicBezTo>
                      <a:pt x="12446" y="469646"/>
                      <a:pt x="9525" y="457835"/>
                      <a:pt x="7112" y="445897"/>
                    </a:cubicBezTo>
                    <a:cubicBezTo>
                      <a:pt x="4699" y="433959"/>
                      <a:pt x="2921" y="421894"/>
                      <a:pt x="1778" y="409702"/>
                    </a:cubicBezTo>
                    <a:cubicBezTo>
                      <a:pt x="635" y="397510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826076" y="0"/>
              <a:ext cx="994334" cy="994334"/>
              <a:chOff x="0" y="0"/>
              <a:chExt cx="745757" cy="74574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709" y="609473"/>
                    </a:cubicBezTo>
                    <a:cubicBezTo>
                      <a:pt x="76962" y="600075"/>
                      <a:pt x="69723" y="590296"/>
                      <a:pt x="62865" y="580136"/>
                    </a:cubicBezTo>
                    <a:cubicBezTo>
                      <a:pt x="56007" y="569976"/>
                      <a:pt x="49784" y="559562"/>
                      <a:pt x="44069" y="548767"/>
                    </a:cubicBezTo>
                    <a:cubicBezTo>
                      <a:pt x="38354" y="537972"/>
                      <a:pt x="33147" y="526923"/>
                      <a:pt x="28448" y="515747"/>
                    </a:cubicBezTo>
                    <a:cubicBezTo>
                      <a:pt x="23749" y="504571"/>
                      <a:pt x="19685" y="493014"/>
                      <a:pt x="16129" y="481330"/>
                    </a:cubicBezTo>
                    <a:cubicBezTo>
                      <a:pt x="12573" y="469646"/>
                      <a:pt x="9652" y="457835"/>
                      <a:pt x="7239" y="445897"/>
                    </a:cubicBezTo>
                    <a:cubicBezTo>
                      <a:pt x="4826" y="433959"/>
                      <a:pt x="3048" y="421640"/>
                      <a:pt x="1778" y="409448"/>
                    </a:cubicBezTo>
                    <a:cubicBezTo>
                      <a:pt x="508" y="397256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826076" y="2754478"/>
              <a:ext cx="994334" cy="994334"/>
              <a:chOff x="0" y="0"/>
              <a:chExt cx="745757" cy="74574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45744" cy="745363"/>
              </a:xfrm>
              <a:custGeom>
                <a:avLst/>
                <a:gdLst/>
                <a:ahLst/>
                <a:cxnLst/>
                <a:rect l="l" t="t" r="r" b="b"/>
                <a:pathLst>
                  <a:path w="745744" h="745363">
                    <a:moveTo>
                      <a:pt x="745744" y="372872"/>
                    </a:moveTo>
                    <a:cubicBezTo>
                      <a:pt x="745744" y="385064"/>
                      <a:pt x="745109" y="397256"/>
                      <a:pt x="743966" y="409448"/>
                    </a:cubicBezTo>
                    <a:cubicBezTo>
                      <a:pt x="742823" y="421640"/>
                      <a:pt x="740918" y="433705"/>
                      <a:pt x="738632" y="445643"/>
                    </a:cubicBezTo>
                    <a:cubicBezTo>
                      <a:pt x="736346" y="457581"/>
                      <a:pt x="733298" y="469392"/>
                      <a:pt x="729742" y="481076"/>
                    </a:cubicBezTo>
                    <a:cubicBezTo>
                      <a:pt x="726186" y="492760"/>
                      <a:pt x="722122" y="504190"/>
                      <a:pt x="717423" y="515493"/>
                    </a:cubicBezTo>
                    <a:cubicBezTo>
                      <a:pt x="712724" y="526796"/>
                      <a:pt x="707517" y="537845"/>
                      <a:pt x="701802" y="548513"/>
                    </a:cubicBezTo>
                    <a:cubicBezTo>
                      <a:pt x="696087" y="559181"/>
                      <a:pt x="689737" y="569722"/>
                      <a:pt x="683006" y="579882"/>
                    </a:cubicBezTo>
                    <a:cubicBezTo>
                      <a:pt x="676275" y="590042"/>
                      <a:pt x="668909" y="599821"/>
                      <a:pt x="661162" y="609219"/>
                    </a:cubicBezTo>
                    <a:cubicBezTo>
                      <a:pt x="653415" y="618617"/>
                      <a:pt x="645160" y="627634"/>
                      <a:pt x="636651" y="636270"/>
                    </a:cubicBezTo>
                    <a:cubicBezTo>
                      <a:pt x="628142" y="644906"/>
                      <a:pt x="618998" y="653034"/>
                      <a:pt x="609600" y="660781"/>
                    </a:cubicBezTo>
                    <a:cubicBezTo>
                      <a:pt x="600202" y="668528"/>
                      <a:pt x="590423" y="675767"/>
                      <a:pt x="580263" y="682625"/>
                    </a:cubicBezTo>
                    <a:cubicBezTo>
                      <a:pt x="570103" y="689483"/>
                      <a:pt x="559689" y="695706"/>
                      <a:pt x="548894" y="701421"/>
                    </a:cubicBezTo>
                    <a:cubicBezTo>
                      <a:pt x="538099" y="707136"/>
                      <a:pt x="527050" y="712343"/>
                      <a:pt x="515874" y="717042"/>
                    </a:cubicBezTo>
                    <a:cubicBezTo>
                      <a:pt x="504698" y="721741"/>
                      <a:pt x="493141" y="725805"/>
                      <a:pt x="481457" y="729361"/>
                    </a:cubicBezTo>
                    <a:cubicBezTo>
                      <a:pt x="469773" y="732917"/>
                      <a:pt x="457962" y="735838"/>
                      <a:pt x="446024" y="738251"/>
                    </a:cubicBezTo>
                    <a:cubicBezTo>
                      <a:pt x="434086" y="740664"/>
                      <a:pt x="422021" y="742442"/>
                      <a:pt x="409829" y="743585"/>
                    </a:cubicBezTo>
                    <a:cubicBezTo>
                      <a:pt x="397637" y="744728"/>
                      <a:pt x="385445" y="745363"/>
                      <a:pt x="373253" y="745363"/>
                    </a:cubicBezTo>
                    <a:cubicBezTo>
                      <a:pt x="361061" y="745363"/>
                      <a:pt x="348869" y="744728"/>
                      <a:pt x="336677" y="743585"/>
                    </a:cubicBezTo>
                    <a:cubicBezTo>
                      <a:pt x="324485" y="742442"/>
                      <a:pt x="312420" y="740537"/>
                      <a:pt x="300482" y="738251"/>
                    </a:cubicBezTo>
                    <a:cubicBezTo>
                      <a:pt x="288544" y="735965"/>
                      <a:pt x="276733" y="732917"/>
                      <a:pt x="265049" y="729361"/>
                    </a:cubicBezTo>
                    <a:cubicBezTo>
                      <a:pt x="253365" y="725805"/>
                      <a:pt x="241935" y="721741"/>
                      <a:pt x="230632" y="717042"/>
                    </a:cubicBezTo>
                    <a:cubicBezTo>
                      <a:pt x="219329" y="712343"/>
                      <a:pt x="208280" y="707136"/>
                      <a:pt x="197612" y="701421"/>
                    </a:cubicBezTo>
                    <a:cubicBezTo>
                      <a:pt x="186944" y="695706"/>
                      <a:pt x="176403" y="689356"/>
                      <a:pt x="166243" y="682625"/>
                    </a:cubicBezTo>
                    <a:cubicBezTo>
                      <a:pt x="156083" y="675894"/>
                      <a:pt x="146304" y="668528"/>
                      <a:pt x="136906" y="660781"/>
                    </a:cubicBezTo>
                    <a:cubicBezTo>
                      <a:pt x="127508" y="653034"/>
                      <a:pt x="117856" y="645160"/>
                      <a:pt x="109220" y="636524"/>
                    </a:cubicBezTo>
                    <a:cubicBezTo>
                      <a:pt x="100584" y="627888"/>
                      <a:pt x="92456" y="618871"/>
                      <a:pt x="84709" y="609473"/>
                    </a:cubicBezTo>
                    <a:cubicBezTo>
                      <a:pt x="76962" y="600075"/>
                      <a:pt x="69723" y="590296"/>
                      <a:pt x="62865" y="580136"/>
                    </a:cubicBezTo>
                    <a:cubicBezTo>
                      <a:pt x="56007" y="569976"/>
                      <a:pt x="49784" y="559562"/>
                      <a:pt x="44069" y="548767"/>
                    </a:cubicBezTo>
                    <a:cubicBezTo>
                      <a:pt x="38354" y="537972"/>
                      <a:pt x="33147" y="526923"/>
                      <a:pt x="28448" y="515747"/>
                    </a:cubicBezTo>
                    <a:cubicBezTo>
                      <a:pt x="23749" y="504571"/>
                      <a:pt x="19685" y="493014"/>
                      <a:pt x="16129" y="481330"/>
                    </a:cubicBezTo>
                    <a:cubicBezTo>
                      <a:pt x="12573" y="469646"/>
                      <a:pt x="9652" y="457835"/>
                      <a:pt x="7239" y="445897"/>
                    </a:cubicBezTo>
                    <a:cubicBezTo>
                      <a:pt x="4826" y="433959"/>
                      <a:pt x="3048" y="421894"/>
                      <a:pt x="1905" y="409702"/>
                    </a:cubicBezTo>
                    <a:cubicBezTo>
                      <a:pt x="762" y="397510"/>
                      <a:pt x="0" y="385064"/>
                      <a:pt x="0" y="372872"/>
                    </a:cubicBezTo>
                    <a:cubicBezTo>
                      <a:pt x="0" y="360680"/>
                      <a:pt x="635" y="348488"/>
                      <a:pt x="1778" y="336296"/>
                    </a:cubicBezTo>
                    <a:cubicBezTo>
                      <a:pt x="2921" y="324104"/>
                      <a:pt x="4826" y="312039"/>
                      <a:pt x="7112" y="300101"/>
                    </a:cubicBezTo>
                    <a:cubicBezTo>
                      <a:pt x="9398" y="288163"/>
                      <a:pt x="12446" y="276352"/>
                      <a:pt x="16002" y="264668"/>
                    </a:cubicBezTo>
                    <a:cubicBezTo>
                      <a:pt x="19558" y="252984"/>
                      <a:pt x="23622" y="241554"/>
                      <a:pt x="28321" y="230251"/>
                    </a:cubicBezTo>
                    <a:cubicBezTo>
                      <a:pt x="33020" y="218948"/>
                      <a:pt x="38227" y="207899"/>
                      <a:pt x="43942" y="197231"/>
                    </a:cubicBezTo>
                    <a:cubicBezTo>
                      <a:pt x="49657" y="186563"/>
                      <a:pt x="56007" y="176022"/>
                      <a:pt x="62738" y="165862"/>
                    </a:cubicBezTo>
                    <a:cubicBezTo>
                      <a:pt x="69469" y="155702"/>
                      <a:pt x="76835" y="145923"/>
                      <a:pt x="84582" y="136525"/>
                    </a:cubicBezTo>
                    <a:cubicBezTo>
                      <a:pt x="92329" y="127127"/>
                      <a:pt x="100584" y="117856"/>
                      <a:pt x="109220" y="109220"/>
                    </a:cubicBezTo>
                    <a:cubicBezTo>
                      <a:pt x="117856" y="100584"/>
                      <a:pt x="126873" y="92456"/>
                      <a:pt x="136271" y="84709"/>
                    </a:cubicBezTo>
                    <a:cubicBezTo>
                      <a:pt x="145669" y="76962"/>
                      <a:pt x="155448" y="69723"/>
                      <a:pt x="165608" y="62865"/>
                    </a:cubicBezTo>
                    <a:cubicBezTo>
                      <a:pt x="175768" y="56007"/>
                      <a:pt x="186182" y="49784"/>
                      <a:pt x="196977" y="44069"/>
                    </a:cubicBezTo>
                    <a:cubicBezTo>
                      <a:pt x="207772" y="38354"/>
                      <a:pt x="218821" y="33147"/>
                      <a:pt x="229997" y="28448"/>
                    </a:cubicBezTo>
                    <a:cubicBezTo>
                      <a:pt x="241173" y="23749"/>
                      <a:pt x="252730" y="19685"/>
                      <a:pt x="264414" y="16129"/>
                    </a:cubicBezTo>
                    <a:cubicBezTo>
                      <a:pt x="276098" y="12573"/>
                      <a:pt x="287909" y="9652"/>
                      <a:pt x="299847" y="7239"/>
                    </a:cubicBezTo>
                    <a:cubicBezTo>
                      <a:pt x="311785" y="4826"/>
                      <a:pt x="324231" y="3048"/>
                      <a:pt x="336296" y="1778"/>
                    </a:cubicBezTo>
                    <a:cubicBezTo>
                      <a:pt x="348361" y="508"/>
                      <a:pt x="360680" y="0"/>
                      <a:pt x="372872" y="0"/>
                    </a:cubicBezTo>
                    <a:cubicBezTo>
                      <a:pt x="385064" y="0"/>
                      <a:pt x="397256" y="635"/>
                      <a:pt x="409448" y="1778"/>
                    </a:cubicBezTo>
                    <a:cubicBezTo>
                      <a:pt x="421640" y="2921"/>
                      <a:pt x="433705" y="4826"/>
                      <a:pt x="445643" y="7112"/>
                    </a:cubicBezTo>
                    <a:cubicBezTo>
                      <a:pt x="457581" y="9398"/>
                      <a:pt x="469392" y="12446"/>
                      <a:pt x="481076" y="16002"/>
                    </a:cubicBezTo>
                    <a:cubicBezTo>
                      <a:pt x="492760" y="19558"/>
                      <a:pt x="504190" y="23622"/>
                      <a:pt x="515493" y="28321"/>
                    </a:cubicBezTo>
                    <a:cubicBezTo>
                      <a:pt x="526796" y="33020"/>
                      <a:pt x="537845" y="38227"/>
                      <a:pt x="548513" y="43942"/>
                    </a:cubicBezTo>
                    <a:cubicBezTo>
                      <a:pt x="559181" y="49657"/>
                      <a:pt x="569722" y="56007"/>
                      <a:pt x="579882" y="62738"/>
                    </a:cubicBezTo>
                    <a:cubicBezTo>
                      <a:pt x="590042" y="69469"/>
                      <a:pt x="599821" y="76835"/>
                      <a:pt x="609219" y="84582"/>
                    </a:cubicBezTo>
                    <a:cubicBezTo>
                      <a:pt x="618617" y="92329"/>
                      <a:pt x="627634" y="100584"/>
                      <a:pt x="636270" y="109093"/>
                    </a:cubicBezTo>
                    <a:cubicBezTo>
                      <a:pt x="644906" y="117602"/>
                      <a:pt x="653034" y="126746"/>
                      <a:pt x="660781" y="136144"/>
                    </a:cubicBezTo>
                    <a:cubicBezTo>
                      <a:pt x="668528" y="145542"/>
                      <a:pt x="675767" y="155321"/>
                      <a:pt x="682625" y="165481"/>
                    </a:cubicBezTo>
                    <a:cubicBezTo>
                      <a:pt x="689483" y="175641"/>
                      <a:pt x="695706" y="186055"/>
                      <a:pt x="701421" y="196850"/>
                    </a:cubicBezTo>
                    <a:cubicBezTo>
                      <a:pt x="707136" y="207645"/>
                      <a:pt x="712343" y="218694"/>
                      <a:pt x="717042" y="229870"/>
                    </a:cubicBezTo>
                    <a:cubicBezTo>
                      <a:pt x="721741" y="241046"/>
                      <a:pt x="725805" y="252603"/>
                      <a:pt x="729361" y="264287"/>
                    </a:cubicBezTo>
                    <a:cubicBezTo>
                      <a:pt x="732917" y="275971"/>
                      <a:pt x="735838" y="287782"/>
                      <a:pt x="738251" y="299720"/>
                    </a:cubicBezTo>
                    <a:cubicBezTo>
                      <a:pt x="740664" y="311658"/>
                      <a:pt x="742442" y="323723"/>
                      <a:pt x="743585" y="335915"/>
                    </a:cubicBezTo>
                    <a:cubicBezTo>
                      <a:pt x="744728" y="348107"/>
                      <a:pt x="745363" y="360299"/>
                      <a:pt x="745363" y="372491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4826076" y="5508955"/>
              <a:ext cx="994334" cy="993445"/>
              <a:chOff x="0" y="0"/>
              <a:chExt cx="745757" cy="74508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44982" cy="744728"/>
              </a:xfrm>
              <a:custGeom>
                <a:avLst/>
                <a:gdLst/>
                <a:ahLst/>
                <a:cxnLst/>
                <a:rect l="l" t="t" r="r" b="b"/>
                <a:pathLst>
                  <a:path w="744982" h="744728">
                    <a:moveTo>
                      <a:pt x="372872" y="0"/>
                    </a:moveTo>
                    <a:cubicBezTo>
                      <a:pt x="360680" y="0"/>
                      <a:pt x="348488" y="635"/>
                      <a:pt x="336296" y="1778"/>
                    </a:cubicBezTo>
                    <a:cubicBezTo>
                      <a:pt x="324104" y="2921"/>
                      <a:pt x="312039" y="4826"/>
                      <a:pt x="300101" y="7112"/>
                    </a:cubicBezTo>
                    <a:cubicBezTo>
                      <a:pt x="288163" y="9398"/>
                      <a:pt x="276352" y="12446"/>
                      <a:pt x="264668" y="16002"/>
                    </a:cubicBezTo>
                    <a:cubicBezTo>
                      <a:pt x="252984" y="19558"/>
                      <a:pt x="241554" y="23622"/>
                      <a:pt x="230251" y="28321"/>
                    </a:cubicBezTo>
                    <a:cubicBezTo>
                      <a:pt x="218948" y="33020"/>
                      <a:pt x="207899" y="38227"/>
                      <a:pt x="197231" y="43942"/>
                    </a:cubicBezTo>
                    <a:cubicBezTo>
                      <a:pt x="186563" y="49657"/>
                      <a:pt x="176022" y="56007"/>
                      <a:pt x="165862" y="62738"/>
                    </a:cubicBezTo>
                    <a:cubicBezTo>
                      <a:pt x="155702" y="69469"/>
                      <a:pt x="145923" y="76835"/>
                      <a:pt x="136525" y="84582"/>
                    </a:cubicBezTo>
                    <a:cubicBezTo>
                      <a:pt x="127127" y="92329"/>
                      <a:pt x="117856" y="100584"/>
                      <a:pt x="109220" y="109220"/>
                    </a:cubicBezTo>
                    <a:cubicBezTo>
                      <a:pt x="100584" y="117856"/>
                      <a:pt x="92329" y="126873"/>
                      <a:pt x="84582" y="136271"/>
                    </a:cubicBezTo>
                    <a:cubicBezTo>
                      <a:pt x="76835" y="145669"/>
                      <a:pt x="69596" y="155448"/>
                      <a:pt x="62738" y="165608"/>
                    </a:cubicBezTo>
                    <a:cubicBezTo>
                      <a:pt x="55880" y="175768"/>
                      <a:pt x="49657" y="186182"/>
                      <a:pt x="43942" y="196977"/>
                    </a:cubicBezTo>
                    <a:cubicBezTo>
                      <a:pt x="38227" y="207772"/>
                      <a:pt x="33020" y="218821"/>
                      <a:pt x="28321" y="229997"/>
                    </a:cubicBezTo>
                    <a:cubicBezTo>
                      <a:pt x="23622" y="241173"/>
                      <a:pt x="19558" y="252730"/>
                      <a:pt x="16002" y="264414"/>
                    </a:cubicBezTo>
                    <a:cubicBezTo>
                      <a:pt x="12446" y="276098"/>
                      <a:pt x="9525" y="287909"/>
                      <a:pt x="7112" y="299847"/>
                    </a:cubicBezTo>
                    <a:cubicBezTo>
                      <a:pt x="4699" y="311785"/>
                      <a:pt x="2921" y="323850"/>
                      <a:pt x="1778" y="336042"/>
                    </a:cubicBezTo>
                    <a:cubicBezTo>
                      <a:pt x="635" y="348234"/>
                      <a:pt x="0" y="360680"/>
                      <a:pt x="0" y="372872"/>
                    </a:cubicBezTo>
                    <a:cubicBezTo>
                      <a:pt x="0" y="385064"/>
                      <a:pt x="635" y="397256"/>
                      <a:pt x="1778" y="409448"/>
                    </a:cubicBezTo>
                    <a:cubicBezTo>
                      <a:pt x="2921" y="421640"/>
                      <a:pt x="4826" y="433705"/>
                      <a:pt x="7112" y="445643"/>
                    </a:cubicBezTo>
                    <a:cubicBezTo>
                      <a:pt x="9398" y="457581"/>
                      <a:pt x="12446" y="469392"/>
                      <a:pt x="16002" y="481076"/>
                    </a:cubicBezTo>
                    <a:cubicBezTo>
                      <a:pt x="19558" y="492760"/>
                      <a:pt x="23622" y="504190"/>
                      <a:pt x="28321" y="515493"/>
                    </a:cubicBezTo>
                    <a:cubicBezTo>
                      <a:pt x="33020" y="526796"/>
                      <a:pt x="38227" y="537845"/>
                      <a:pt x="43942" y="548513"/>
                    </a:cubicBezTo>
                    <a:cubicBezTo>
                      <a:pt x="49657" y="559181"/>
                      <a:pt x="56007" y="569722"/>
                      <a:pt x="62738" y="579882"/>
                    </a:cubicBezTo>
                    <a:cubicBezTo>
                      <a:pt x="69469" y="590042"/>
                      <a:pt x="76835" y="599821"/>
                      <a:pt x="84582" y="609219"/>
                    </a:cubicBezTo>
                    <a:cubicBezTo>
                      <a:pt x="92329" y="618617"/>
                      <a:pt x="100584" y="627634"/>
                      <a:pt x="109093" y="636270"/>
                    </a:cubicBezTo>
                    <a:cubicBezTo>
                      <a:pt x="117602" y="644906"/>
                      <a:pt x="126746" y="653034"/>
                      <a:pt x="136144" y="660781"/>
                    </a:cubicBezTo>
                    <a:cubicBezTo>
                      <a:pt x="145542" y="668528"/>
                      <a:pt x="155321" y="675767"/>
                      <a:pt x="165481" y="682625"/>
                    </a:cubicBezTo>
                    <a:cubicBezTo>
                      <a:pt x="175641" y="689483"/>
                      <a:pt x="186055" y="695706"/>
                      <a:pt x="196850" y="701421"/>
                    </a:cubicBezTo>
                    <a:cubicBezTo>
                      <a:pt x="207645" y="707136"/>
                      <a:pt x="218694" y="712343"/>
                      <a:pt x="229870" y="717042"/>
                    </a:cubicBezTo>
                    <a:cubicBezTo>
                      <a:pt x="241046" y="721741"/>
                      <a:pt x="252603" y="725805"/>
                      <a:pt x="264287" y="729361"/>
                    </a:cubicBezTo>
                    <a:cubicBezTo>
                      <a:pt x="275971" y="732917"/>
                      <a:pt x="287782" y="735838"/>
                      <a:pt x="299720" y="738251"/>
                    </a:cubicBezTo>
                    <a:cubicBezTo>
                      <a:pt x="311658" y="740664"/>
                      <a:pt x="323723" y="742442"/>
                      <a:pt x="335915" y="743585"/>
                    </a:cubicBezTo>
                    <a:cubicBezTo>
                      <a:pt x="340741" y="744093"/>
                      <a:pt x="345440" y="744474"/>
                      <a:pt x="350266" y="744728"/>
                    </a:cubicBezTo>
                    <a:lnTo>
                      <a:pt x="394716" y="744728"/>
                    </a:lnTo>
                    <a:cubicBezTo>
                      <a:pt x="399542" y="744474"/>
                      <a:pt x="404241" y="744093"/>
                      <a:pt x="409067" y="743585"/>
                    </a:cubicBezTo>
                    <a:cubicBezTo>
                      <a:pt x="421259" y="742442"/>
                      <a:pt x="433324" y="740537"/>
                      <a:pt x="445262" y="738251"/>
                    </a:cubicBezTo>
                    <a:cubicBezTo>
                      <a:pt x="457200" y="735965"/>
                      <a:pt x="469011" y="732917"/>
                      <a:pt x="480695" y="729361"/>
                    </a:cubicBezTo>
                    <a:cubicBezTo>
                      <a:pt x="492379" y="725805"/>
                      <a:pt x="503809" y="721741"/>
                      <a:pt x="515112" y="717042"/>
                    </a:cubicBezTo>
                    <a:cubicBezTo>
                      <a:pt x="526415" y="712343"/>
                      <a:pt x="537464" y="707136"/>
                      <a:pt x="548132" y="701421"/>
                    </a:cubicBezTo>
                    <a:cubicBezTo>
                      <a:pt x="558800" y="695706"/>
                      <a:pt x="569341" y="689356"/>
                      <a:pt x="579501" y="682625"/>
                    </a:cubicBezTo>
                    <a:cubicBezTo>
                      <a:pt x="589661" y="675894"/>
                      <a:pt x="599440" y="668528"/>
                      <a:pt x="608838" y="660781"/>
                    </a:cubicBezTo>
                    <a:cubicBezTo>
                      <a:pt x="618236" y="653034"/>
                      <a:pt x="627253" y="644906"/>
                      <a:pt x="635889" y="636270"/>
                    </a:cubicBezTo>
                    <a:cubicBezTo>
                      <a:pt x="644525" y="627634"/>
                      <a:pt x="652653" y="618617"/>
                      <a:pt x="660400" y="609219"/>
                    </a:cubicBezTo>
                    <a:cubicBezTo>
                      <a:pt x="668147" y="599821"/>
                      <a:pt x="675386" y="590042"/>
                      <a:pt x="682244" y="579882"/>
                    </a:cubicBezTo>
                    <a:cubicBezTo>
                      <a:pt x="689102" y="569722"/>
                      <a:pt x="695325" y="559308"/>
                      <a:pt x="701040" y="548513"/>
                    </a:cubicBezTo>
                    <a:cubicBezTo>
                      <a:pt x="706755" y="537718"/>
                      <a:pt x="711962" y="526669"/>
                      <a:pt x="716661" y="515493"/>
                    </a:cubicBezTo>
                    <a:cubicBezTo>
                      <a:pt x="721360" y="504317"/>
                      <a:pt x="725424" y="492760"/>
                      <a:pt x="728980" y="481076"/>
                    </a:cubicBezTo>
                    <a:cubicBezTo>
                      <a:pt x="732536" y="469392"/>
                      <a:pt x="735457" y="457581"/>
                      <a:pt x="737870" y="445643"/>
                    </a:cubicBezTo>
                    <a:cubicBezTo>
                      <a:pt x="740283" y="433705"/>
                      <a:pt x="742061" y="421640"/>
                      <a:pt x="743204" y="409448"/>
                    </a:cubicBezTo>
                    <a:cubicBezTo>
                      <a:pt x="744347" y="397256"/>
                      <a:pt x="744982" y="385064"/>
                      <a:pt x="744982" y="372872"/>
                    </a:cubicBezTo>
                    <a:cubicBezTo>
                      <a:pt x="744982" y="360680"/>
                      <a:pt x="744347" y="348488"/>
                      <a:pt x="743204" y="336296"/>
                    </a:cubicBezTo>
                    <a:cubicBezTo>
                      <a:pt x="742061" y="324104"/>
                      <a:pt x="740156" y="312039"/>
                      <a:pt x="737870" y="300101"/>
                    </a:cubicBezTo>
                    <a:cubicBezTo>
                      <a:pt x="735584" y="288163"/>
                      <a:pt x="732536" y="276352"/>
                      <a:pt x="728980" y="264668"/>
                    </a:cubicBezTo>
                    <a:cubicBezTo>
                      <a:pt x="725424" y="252984"/>
                      <a:pt x="721360" y="241554"/>
                      <a:pt x="716661" y="230251"/>
                    </a:cubicBezTo>
                    <a:cubicBezTo>
                      <a:pt x="711962" y="218948"/>
                      <a:pt x="706755" y="207899"/>
                      <a:pt x="701040" y="197231"/>
                    </a:cubicBezTo>
                    <a:cubicBezTo>
                      <a:pt x="695325" y="186563"/>
                      <a:pt x="688975" y="176022"/>
                      <a:pt x="682244" y="165862"/>
                    </a:cubicBezTo>
                    <a:cubicBezTo>
                      <a:pt x="675513" y="155702"/>
                      <a:pt x="668147" y="145923"/>
                      <a:pt x="660400" y="136525"/>
                    </a:cubicBezTo>
                    <a:cubicBezTo>
                      <a:pt x="652653" y="127127"/>
                      <a:pt x="645160" y="117856"/>
                      <a:pt x="636524" y="109220"/>
                    </a:cubicBezTo>
                    <a:cubicBezTo>
                      <a:pt x="627888" y="100584"/>
                      <a:pt x="618871" y="92456"/>
                      <a:pt x="609473" y="84709"/>
                    </a:cubicBezTo>
                    <a:cubicBezTo>
                      <a:pt x="600075" y="76962"/>
                      <a:pt x="590296" y="69723"/>
                      <a:pt x="580136" y="62865"/>
                    </a:cubicBezTo>
                    <a:cubicBezTo>
                      <a:pt x="569976" y="56007"/>
                      <a:pt x="559562" y="49784"/>
                      <a:pt x="548767" y="44069"/>
                    </a:cubicBezTo>
                    <a:cubicBezTo>
                      <a:pt x="537972" y="38354"/>
                      <a:pt x="526923" y="33147"/>
                      <a:pt x="515747" y="28448"/>
                    </a:cubicBezTo>
                    <a:cubicBezTo>
                      <a:pt x="504571" y="23749"/>
                      <a:pt x="493014" y="19685"/>
                      <a:pt x="481330" y="16129"/>
                    </a:cubicBezTo>
                    <a:cubicBezTo>
                      <a:pt x="469646" y="12573"/>
                      <a:pt x="457835" y="9652"/>
                      <a:pt x="445897" y="7239"/>
                    </a:cubicBezTo>
                    <a:cubicBezTo>
                      <a:pt x="433959" y="4826"/>
                      <a:pt x="421640" y="3048"/>
                      <a:pt x="409448" y="1778"/>
                    </a:cubicBezTo>
                    <a:cubicBezTo>
                      <a:pt x="397256" y="508"/>
                      <a:pt x="385064" y="0"/>
                      <a:pt x="372872" y="0"/>
                    </a:cubicBezTo>
                    <a:close/>
                  </a:path>
                </a:pathLst>
              </a:custGeom>
              <a:solidFill>
                <a:srgbClr val="568AB9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573825" y="1962747"/>
            <a:ext cx="9107499" cy="7964922"/>
          </a:xfrm>
          <a:custGeom>
            <a:avLst/>
            <a:gdLst/>
            <a:ahLst/>
            <a:cxnLst/>
            <a:rect l="l" t="t" r="r" b="b"/>
            <a:pathLst>
              <a:path w="9107499" h="7964922">
                <a:moveTo>
                  <a:pt x="0" y="0"/>
                </a:moveTo>
                <a:lnTo>
                  <a:pt x="9107499" y="0"/>
                </a:lnTo>
                <a:lnTo>
                  <a:pt x="9107499" y="7964922"/>
                </a:lnTo>
                <a:lnTo>
                  <a:pt x="0" y="7964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8340573" y="6762239"/>
            <a:ext cx="3794365" cy="2087207"/>
            <a:chOff x="0" y="0"/>
            <a:chExt cx="5059153" cy="278294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38100"/>
              <a:ext cx="4675412" cy="424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25"/>
                </a:lnSpc>
              </a:pPr>
              <a:r>
                <a:rPr lang="en-US" sz="1899" b="1">
                  <a:solidFill>
                    <a:srgbClr val="004AAD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PRÉSTAMO y DESCARGAS: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80891"/>
              <a:ext cx="5059153" cy="2202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25"/>
                </a:lnSpc>
              </a:pPr>
              <a:r>
                <a:rPr lang="en-US" sz="1899">
                  <a:solidFill>
                    <a:srgbClr val="004AA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Libros prestados </a:t>
              </a:r>
            </a:p>
            <a:p>
              <a:pPr algn="l">
                <a:lnSpc>
                  <a:spcPts val="2625"/>
                </a:lnSpc>
              </a:pPr>
              <a:r>
                <a:rPr lang="en-US" sz="1899">
                  <a:solidFill>
                    <a:srgbClr val="004AA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Descargas de libros-e </a:t>
              </a:r>
            </a:p>
            <a:p>
              <a:pPr algn="l">
                <a:lnSpc>
                  <a:spcPts val="2625"/>
                </a:lnSpc>
              </a:pPr>
              <a:r>
                <a:rPr lang="en-US" sz="1899">
                  <a:solidFill>
                    <a:srgbClr val="004AA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Descargas de artículos de revistas-e </a:t>
              </a:r>
            </a:p>
            <a:p>
              <a:pPr algn="l">
                <a:lnSpc>
                  <a:spcPts val="2625"/>
                </a:lnSpc>
              </a:pPr>
              <a:r>
                <a:rPr lang="en-US" sz="1899">
                  <a:solidFill>
                    <a:srgbClr val="004AA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Descargas de Repositorios</a:t>
              </a:r>
            </a:p>
            <a:p>
              <a:pPr algn="l">
                <a:lnSpc>
                  <a:spcPts val="2625"/>
                </a:lnSpc>
              </a:pPr>
              <a:r>
                <a:rPr lang="en-US" sz="1899">
                  <a:solidFill>
                    <a:srgbClr val="004AA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PI de originales PI de artículos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768721" y="6992582"/>
            <a:ext cx="3490579" cy="1083753"/>
            <a:chOff x="0" y="0"/>
            <a:chExt cx="4654106" cy="144500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38100"/>
              <a:ext cx="4654106" cy="424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25"/>
                </a:lnSpc>
              </a:pPr>
              <a:r>
                <a:rPr lang="en-US" sz="1899" b="1">
                  <a:solidFill>
                    <a:srgbClr val="004AAD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FORMACIÓN: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76452"/>
              <a:ext cx="4654105" cy="868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25"/>
                </a:lnSpc>
              </a:pPr>
              <a:r>
                <a:rPr lang="en-US" sz="1899">
                  <a:solidFill>
                    <a:srgbClr val="004AA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Formación de usuarios </a:t>
              </a:r>
            </a:p>
            <a:p>
              <a:pPr algn="l">
                <a:lnSpc>
                  <a:spcPts val="2625"/>
                </a:lnSpc>
              </a:pPr>
              <a:r>
                <a:rPr lang="en-US" sz="1899">
                  <a:solidFill>
                    <a:srgbClr val="004AA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Formación personal de biblioteca 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927571" y="3379289"/>
            <a:ext cx="2548118" cy="66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99" b="1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INFRAESTRUCTURA Y EQUIPAMIENTO: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7571" y="4145003"/>
            <a:ext cx="2623690" cy="66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99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Uso de salas de estudio Uso de ord. portátiles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61727" y="5268073"/>
            <a:ext cx="1382472" cy="32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99" b="1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CULTURA: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61727" y="5616502"/>
            <a:ext cx="1610554" cy="66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99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Exposiciones Visitas guiadas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71521" y="887597"/>
            <a:ext cx="8332470" cy="113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52"/>
              </a:lnSpc>
            </a:pPr>
            <a:r>
              <a:rPr lang="en-US" sz="6609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SERVICIOS INCLUIDOS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26057" y="5038725"/>
            <a:ext cx="3084053" cy="99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99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Servicios de referencia</a:t>
            </a:r>
          </a:p>
          <a:p>
            <a:pPr algn="l">
              <a:lnSpc>
                <a:spcPts val="2625"/>
              </a:lnSpc>
            </a:pPr>
            <a:r>
              <a:rPr lang="en-US" sz="1899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Consultas de apoyo a la docencia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607755" y="4296804"/>
            <a:ext cx="3017678" cy="66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99" b="1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INFORMACIÓN Y CONSULTA: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5047936" cy="4666793"/>
            <a:chOff x="0" y="0"/>
            <a:chExt cx="5047932" cy="4666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100" cy="4565523"/>
            </a:xfrm>
            <a:custGeom>
              <a:avLst/>
              <a:gdLst/>
              <a:ahLst/>
              <a:cxnLst/>
              <a:rect l="l" t="t" r="r" b="b"/>
              <a:pathLst>
                <a:path w="4864100" h="4565523">
                  <a:moveTo>
                    <a:pt x="1955927" y="0"/>
                  </a:moveTo>
                  <a:cubicBezTo>
                    <a:pt x="1561211" y="807339"/>
                    <a:pt x="858139" y="1436243"/>
                    <a:pt x="0" y="1733169"/>
                  </a:cubicBezTo>
                  <a:lnTo>
                    <a:pt x="0" y="4565523"/>
                  </a:lnTo>
                  <a:cubicBezTo>
                    <a:pt x="2380234" y="4129024"/>
                    <a:pt x="4282694" y="2326132"/>
                    <a:pt x="4864100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90029" y="-3947140"/>
            <a:ext cx="13880409" cy="14234140"/>
          </a:xfrm>
          <a:custGeom>
            <a:avLst/>
            <a:gdLst/>
            <a:ahLst/>
            <a:cxnLst/>
            <a:rect l="l" t="t" r="r" b="b"/>
            <a:pathLst>
              <a:path w="13880409" h="14234140">
                <a:moveTo>
                  <a:pt x="0" y="0"/>
                </a:moveTo>
                <a:lnTo>
                  <a:pt x="13880409" y="0"/>
                </a:lnTo>
                <a:lnTo>
                  <a:pt x="13880409" y="14234140"/>
                </a:lnTo>
                <a:lnTo>
                  <a:pt x="0" y="1423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6760211"/>
            <a:ext cx="15592139" cy="346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8"/>
              </a:lnSpc>
            </a:pPr>
            <a:r>
              <a:rPr lang="en-US" sz="5736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INFORME BENCHMARKING BIBLIOTECAS LÍDERES</a:t>
            </a:r>
          </a:p>
          <a:p>
            <a:pPr algn="l">
              <a:lnSpc>
                <a:spcPts val="9338"/>
              </a:lnSpc>
            </a:pPr>
            <a:r>
              <a:rPr lang="en-US" sz="5736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CALCULADORA ROI </a:t>
            </a:r>
          </a:p>
          <a:p>
            <a:pPr algn="l">
              <a:lnSpc>
                <a:spcPts val="9338"/>
              </a:lnSpc>
            </a:pPr>
            <a:endParaRPr lang="en-US" sz="5736">
              <a:solidFill>
                <a:srgbClr val="004AAD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55043" y="5574259"/>
            <a:ext cx="6288957" cy="43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419" spc="191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PRODUCTOS RESULTANTES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5047936" cy="4666793"/>
            <a:chOff x="0" y="0"/>
            <a:chExt cx="5047932" cy="4666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100" cy="4565523"/>
            </a:xfrm>
            <a:custGeom>
              <a:avLst/>
              <a:gdLst/>
              <a:ahLst/>
              <a:cxnLst/>
              <a:rect l="l" t="t" r="r" b="b"/>
              <a:pathLst>
                <a:path w="4864100" h="4565523">
                  <a:moveTo>
                    <a:pt x="1955927" y="0"/>
                  </a:moveTo>
                  <a:cubicBezTo>
                    <a:pt x="1561211" y="807339"/>
                    <a:pt x="858139" y="1436243"/>
                    <a:pt x="0" y="1733169"/>
                  </a:cubicBezTo>
                  <a:lnTo>
                    <a:pt x="0" y="4565523"/>
                  </a:lnTo>
                  <a:cubicBezTo>
                    <a:pt x="2380234" y="4129024"/>
                    <a:pt x="4282694" y="2326132"/>
                    <a:pt x="4864100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08184" y="859031"/>
            <a:ext cx="5285460" cy="7615524"/>
            <a:chOff x="0" y="0"/>
            <a:chExt cx="801752" cy="11551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1752" cy="1155199"/>
            </a:xfrm>
            <a:custGeom>
              <a:avLst/>
              <a:gdLst/>
              <a:ahLst/>
              <a:cxnLst/>
              <a:rect l="l" t="t" r="r" b="b"/>
              <a:pathLst>
                <a:path w="801752" h="1155199">
                  <a:moveTo>
                    <a:pt x="0" y="0"/>
                  </a:moveTo>
                  <a:lnTo>
                    <a:pt x="801752" y="0"/>
                  </a:lnTo>
                  <a:lnTo>
                    <a:pt x="801752" y="1155199"/>
                  </a:lnTo>
                  <a:lnTo>
                    <a:pt x="0" y="1155199"/>
                  </a:lnTo>
                  <a:close/>
                </a:path>
              </a:pathLst>
            </a:custGeom>
            <a:blipFill>
              <a:blip r:embed="rId4"/>
              <a:stretch>
                <a:fillRect l="-3474" r="-347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493644" y="705805"/>
            <a:ext cx="5671645" cy="8332028"/>
            <a:chOff x="0" y="0"/>
            <a:chExt cx="740854" cy="10883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0854" cy="1088365"/>
            </a:xfrm>
            <a:custGeom>
              <a:avLst/>
              <a:gdLst/>
              <a:ahLst/>
              <a:cxnLst/>
              <a:rect l="l" t="t" r="r" b="b"/>
              <a:pathLst>
                <a:path w="740854" h="1088365">
                  <a:moveTo>
                    <a:pt x="0" y="0"/>
                  </a:moveTo>
                  <a:lnTo>
                    <a:pt x="740854" y="0"/>
                  </a:lnTo>
                  <a:lnTo>
                    <a:pt x="740854" y="1088365"/>
                  </a:lnTo>
                  <a:lnTo>
                    <a:pt x="0" y="1088365"/>
                  </a:lnTo>
                  <a:close/>
                </a:path>
              </a:pathLst>
            </a:custGeom>
            <a:blipFill>
              <a:blip r:embed="rId5"/>
              <a:stretch>
                <a:fillRect l="-10804" r="-4710" b="-1588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1165289" y="3735076"/>
            <a:ext cx="7122711" cy="3538937"/>
            <a:chOff x="0" y="0"/>
            <a:chExt cx="1635898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35898" cy="812800"/>
            </a:xfrm>
            <a:custGeom>
              <a:avLst/>
              <a:gdLst/>
              <a:ahLst/>
              <a:cxnLst/>
              <a:rect l="l" t="t" r="r" b="b"/>
              <a:pathLst>
                <a:path w="1635898" h="812800">
                  <a:moveTo>
                    <a:pt x="0" y="0"/>
                  </a:moveTo>
                  <a:lnTo>
                    <a:pt x="1635898" y="0"/>
                  </a:lnTo>
                  <a:lnTo>
                    <a:pt x="163589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656" r="-656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9504" y="185042"/>
            <a:ext cx="629050" cy="629050"/>
            <a:chOff x="0" y="0"/>
            <a:chExt cx="629056" cy="6290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504" y="1711481"/>
            <a:ext cx="629050" cy="629050"/>
            <a:chOff x="0" y="0"/>
            <a:chExt cx="629056" cy="6290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9504" y="3238205"/>
            <a:ext cx="629050" cy="629050"/>
            <a:chOff x="0" y="0"/>
            <a:chExt cx="629056" cy="6290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792763" y="-209261"/>
            <a:ext cx="15172929" cy="11040337"/>
          </a:xfrm>
          <a:custGeom>
            <a:avLst/>
            <a:gdLst/>
            <a:ahLst/>
            <a:cxnLst/>
            <a:rect l="l" t="t" r="r" b="b"/>
            <a:pathLst>
              <a:path w="15172929" h="11040337">
                <a:moveTo>
                  <a:pt x="0" y="0"/>
                </a:moveTo>
                <a:lnTo>
                  <a:pt x="15172929" y="0"/>
                </a:lnTo>
                <a:lnTo>
                  <a:pt x="15172929" y="11040337"/>
                </a:lnTo>
                <a:lnTo>
                  <a:pt x="0" y="11040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18" b="-3539"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92094" y="185042"/>
            <a:ext cx="629050" cy="629050"/>
            <a:chOff x="0" y="0"/>
            <a:chExt cx="629056" cy="6290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634683" y="185042"/>
            <a:ext cx="629050" cy="629050"/>
            <a:chOff x="0" y="0"/>
            <a:chExt cx="629056" cy="6290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304751" y="6116860"/>
            <a:ext cx="2983249" cy="4170140"/>
          </a:xfrm>
          <a:custGeom>
            <a:avLst/>
            <a:gdLst/>
            <a:ahLst/>
            <a:cxnLst/>
            <a:rect l="l" t="t" r="r" b="b"/>
            <a:pathLst>
              <a:path w="2983249" h="4170140">
                <a:moveTo>
                  <a:pt x="0" y="0"/>
                </a:moveTo>
                <a:lnTo>
                  <a:pt x="2983249" y="0"/>
                </a:lnTo>
                <a:lnTo>
                  <a:pt x="2983249" y="4170140"/>
                </a:lnTo>
                <a:lnTo>
                  <a:pt x="0" y="417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206619" y="2353989"/>
            <a:ext cx="14593213" cy="7889003"/>
            <a:chOff x="0" y="0"/>
            <a:chExt cx="2213170" cy="11964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13171" cy="1196427"/>
            </a:xfrm>
            <a:custGeom>
              <a:avLst/>
              <a:gdLst/>
              <a:ahLst/>
              <a:cxnLst/>
              <a:rect l="l" t="t" r="r" b="b"/>
              <a:pathLst>
                <a:path w="2213171" h="1196427">
                  <a:moveTo>
                    <a:pt x="0" y="0"/>
                  </a:moveTo>
                  <a:lnTo>
                    <a:pt x="2213171" y="0"/>
                  </a:lnTo>
                  <a:lnTo>
                    <a:pt x="2213171" y="1196427"/>
                  </a:lnTo>
                  <a:lnTo>
                    <a:pt x="0" y="1196427"/>
                  </a:lnTo>
                  <a:close/>
                </a:path>
              </a:pathLst>
            </a:custGeom>
            <a:blipFill>
              <a:blip r:embed="rId5"/>
              <a:stretch>
                <a:fillRect t="-1448" b="-1448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-672970" y="6886575"/>
            <a:ext cx="3619414" cy="4186133"/>
          </a:xfrm>
          <a:custGeom>
            <a:avLst/>
            <a:gdLst/>
            <a:ahLst/>
            <a:cxnLst/>
            <a:rect l="l" t="t" r="r" b="b"/>
            <a:pathLst>
              <a:path w="3619414" h="4186133">
                <a:moveTo>
                  <a:pt x="0" y="0"/>
                </a:moveTo>
                <a:lnTo>
                  <a:pt x="3619414" y="0"/>
                </a:lnTo>
                <a:lnTo>
                  <a:pt x="3619414" y="4186133"/>
                </a:lnTo>
                <a:lnTo>
                  <a:pt x="0" y="4186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892094" y="1711481"/>
            <a:ext cx="629050" cy="629050"/>
            <a:chOff x="0" y="0"/>
            <a:chExt cx="629056" cy="6290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158" cy="629158"/>
            </a:xfrm>
            <a:custGeom>
              <a:avLst/>
              <a:gdLst/>
              <a:ahLst/>
              <a:cxnLst/>
              <a:rect l="l" t="t" r="r" b="b"/>
              <a:pathLst>
                <a:path w="629158" h="629158">
                  <a:moveTo>
                    <a:pt x="314579" y="0"/>
                  </a:moveTo>
                  <a:cubicBezTo>
                    <a:pt x="324866" y="0"/>
                    <a:pt x="335153" y="508"/>
                    <a:pt x="345440" y="1524"/>
                  </a:cubicBezTo>
                  <a:cubicBezTo>
                    <a:pt x="355727" y="2540"/>
                    <a:pt x="365887" y="4064"/>
                    <a:pt x="375920" y="6096"/>
                  </a:cubicBezTo>
                  <a:cubicBezTo>
                    <a:pt x="385953" y="8128"/>
                    <a:pt x="395986" y="10668"/>
                    <a:pt x="405892" y="13589"/>
                  </a:cubicBezTo>
                  <a:cubicBezTo>
                    <a:pt x="415798" y="16510"/>
                    <a:pt x="425450" y="20066"/>
                    <a:pt x="434975" y="24003"/>
                  </a:cubicBezTo>
                  <a:cubicBezTo>
                    <a:pt x="444500" y="27940"/>
                    <a:pt x="453771" y="32385"/>
                    <a:pt x="462915" y="37211"/>
                  </a:cubicBezTo>
                  <a:cubicBezTo>
                    <a:pt x="472059" y="42037"/>
                    <a:pt x="480822" y="47371"/>
                    <a:pt x="489331" y="53086"/>
                  </a:cubicBezTo>
                  <a:cubicBezTo>
                    <a:pt x="497840" y="58801"/>
                    <a:pt x="506222" y="64897"/>
                    <a:pt x="514096" y="71501"/>
                  </a:cubicBezTo>
                  <a:cubicBezTo>
                    <a:pt x="521970" y="78105"/>
                    <a:pt x="529717" y="84963"/>
                    <a:pt x="536956" y="92202"/>
                  </a:cubicBezTo>
                  <a:cubicBezTo>
                    <a:pt x="544195" y="99441"/>
                    <a:pt x="551180" y="107061"/>
                    <a:pt x="557657" y="115062"/>
                  </a:cubicBezTo>
                  <a:cubicBezTo>
                    <a:pt x="564134" y="123063"/>
                    <a:pt x="570357" y="131318"/>
                    <a:pt x="576072" y="139827"/>
                  </a:cubicBezTo>
                  <a:cubicBezTo>
                    <a:pt x="581787" y="148336"/>
                    <a:pt x="587121" y="157226"/>
                    <a:pt x="591947" y="166243"/>
                  </a:cubicBezTo>
                  <a:cubicBezTo>
                    <a:pt x="596773" y="175260"/>
                    <a:pt x="601218" y="184658"/>
                    <a:pt x="605155" y="194183"/>
                  </a:cubicBezTo>
                  <a:cubicBezTo>
                    <a:pt x="609092" y="203708"/>
                    <a:pt x="612521" y="213360"/>
                    <a:pt x="615569" y="223266"/>
                  </a:cubicBezTo>
                  <a:cubicBezTo>
                    <a:pt x="618617" y="233172"/>
                    <a:pt x="621030" y="243078"/>
                    <a:pt x="623062" y="253238"/>
                  </a:cubicBezTo>
                  <a:cubicBezTo>
                    <a:pt x="625094" y="263398"/>
                    <a:pt x="626618" y="273558"/>
                    <a:pt x="627634" y="283718"/>
                  </a:cubicBezTo>
                  <a:cubicBezTo>
                    <a:pt x="628650" y="293878"/>
                    <a:pt x="629158" y="304292"/>
                    <a:pt x="629158" y="314579"/>
                  </a:cubicBezTo>
                  <a:cubicBezTo>
                    <a:pt x="629158" y="324866"/>
                    <a:pt x="628650" y="335153"/>
                    <a:pt x="627634" y="345440"/>
                  </a:cubicBezTo>
                  <a:cubicBezTo>
                    <a:pt x="626618" y="355727"/>
                    <a:pt x="625094" y="365887"/>
                    <a:pt x="623062" y="375920"/>
                  </a:cubicBezTo>
                  <a:cubicBezTo>
                    <a:pt x="621030" y="385953"/>
                    <a:pt x="618490" y="395986"/>
                    <a:pt x="615569" y="405892"/>
                  </a:cubicBezTo>
                  <a:cubicBezTo>
                    <a:pt x="612648" y="415798"/>
                    <a:pt x="609092" y="425450"/>
                    <a:pt x="605155" y="434975"/>
                  </a:cubicBezTo>
                  <a:cubicBezTo>
                    <a:pt x="601218" y="444500"/>
                    <a:pt x="596773" y="453771"/>
                    <a:pt x="591947" y="462915"/>
                  </a:cubicBezTo>
                  <a:cubicBezTo>
                    <a:pt x="587121" y="472059"/>
                    <a:pt x="581787" y="480822"/>
                    <a:pt x="576072" y="489331"/>
                  </a:cubicBezTo>
                  <a:cubicBezTo>
                    <a:pt x="570357" y="497840"/>
                    <a:pt x="564261" y="506222"/>
                    <a:pt x="557657" y="514096"/>
                  </a:cubicBezTo>
                  <a:cubicBezTo>
                    <a:pt x="551053" y="521970"/>
                    <a:pt x="544195" y="529717"/>
                    <a:pt x="536956" y="536956"/>
                  </a:cubicBezTo>
                  <a:cubicBezTo>
                    <a:pt x="529717" y="544195"/>
                    <a:pt x="522097" y="551180"/>
                    <a:pt x="514096" y="557657"/>
                  </a:cubicBezTo>
                  <a:cubicBezTo>
                    <a:pt x="506095" y="564134"/>
                    <a:pt x="497840" y="570357"/>
                    <a:pt x="489331" y="576072"/>
                  </a:cubicBezTo>
                  <a:cubicBezTo>
                    <a:pt x="480822" y="581787"/>
                    <a:pt x="471932" y="587121"/>
                    <a:pt x="462915" y="591947"/>
                  </a:cubicBezTo>
                  <a:cubicBezTo>
                    <a:pt x="453898" y="596773"/>
                    <a:pt x="444500" y="601218"/>
                    <a:pt x="434975" y="605155"/>
                  </a:cubicBezTo>
                  <a:cubicBezTo>
                    <a:pt x="425450" y="609092"/>
                    <a:pt x="415798" y="612521"/>
                    <a:pt x="405892" y="615569"/>
                  </a:cubicBezTo>
                  <a:cubicBezTo>
                    <a:pt x="395986" y="618617"/>
                    <a:pt x="386080" y="621030"/>
                    <a:pt x="375920" y="623062"/>
                  </a:cubicBezTo>
                  <a:cubicBezTo>
                    <a:pt x="365760" y="625094"/>
                    <a:pt x="355600" y="626618"/>
                    <a:pt x="345440" y="627634"/>
                  </a:cubicBezTo>
                  <a:cubicBezTo>
                    <a:pt x="335280" y="628650"/>
                    <a:pt x="324866" y="629158"/>
                    <a:pt x="314579" y="629158"/>
                  </a:cubicBezTo>
                  <a:cubicBezTo>
                    <a:pt x="304292" y="629158"/>
                    <a:pt x="294005" y="628650"/>
                    <a:pt x="283718" y="627634"/>
                  </a:cubicBezTo>
                  <a:cubicBezTo>
                    <a:pt x="273431" y="626618"/>
                    <a:pt x="263271" y="625094"/>
                    <a:pt x="253238" y="623062"/>
                  </a:cubicBezTo>
                  <a:cubicBezTo>
                    <a:pt x="243205" y="621030"/>
                    <a:pt x="233172" y="618490"/>
                    <a:pt x="223266" y="615569"/>
                  </a:cubicBezTo>
                  <a:cubicBezTo>
                    <a:pt x="213360" y="612648"/>
                    <a:pt x="203708" y="609092"/>
                    <a:pt x="194183" y="605155"/>
                  </a:cubicBezTo>
                  <a:cubicBezTo>
                    <a:pt x="184658" y="601218"/>
                    <a:pt x="175387" y="596773"/>
                    <a:pt x="166243" y="591947"/>
                  </a:cubicBezTo>
                  <a:cubicBezTo>
                    <a:pt x="157099" y="587121"/>
                    <a:pt x="148336" y="581787"/>
                    <a:pt x="139827" y="576072"/>
                  </a:cubicBezTo>
                  <a:cubicBezTo>
                    <a:pt x="131318" y="570357"/>
                    <a:pt x="122936" y="564261"/>
                    <a:pt x="115062" y="557657"/>
                  </a:cubicBezTo>
                  <a:cubicBezTo>
                    <a:pt x="107188" y="551053"/>
                    <a:pt x="99441" y="544195"/>
                    <a:pt x="92202" y="536956"/>
                  </a:cubicBezTo>
                  <a:cubicBezTo>
                    <a:pt x="84963" y="529717"/>
                    <a:pt x="77978" y="522097"/>
                    <a:pt x="71501" y="514096"/>
                  </a:cubicBezTo>
                  <a:cubicBezTo>
                    <a:pt x="65024" y="506095"/>
                    <a:pt x="58801" y="497840"/>
                    <a:pt x="53086" y="489331"/>
                  </a:cubicBezTo>
                  <a:cubicBezTo>
                    <a:pt x="47371" y="480822"/>
                    <a:pt x="42037" y="471932"/>
                    <a:pt x="37211" y="462915"/>
                  </a:cubicBezTo>
                  <a:cubicBezTo>
                    <a:pt x="32385" y="453898"/>
                    <a:pt x="27940" y="444500"/>
                    <a:pt x="24003" y="434975"/>
                  </a:cubicBezTo>
                  <a:cubicBezTo>
                    <a:pt x="20066" y="425450"/>
                    <a:pt x="16637" y="415798"/>
                    <a:pt x="13589" y="405892"/>
                  </a:cubicBezTo>
                  <a:cubicBezTo>
                    <a:pt x="10541" y="395986"/>
                    <a:pt x="8001" y="385953"/>
                    <a:pt x="6096" y="375920"/>
                  </a:cubicBezTo>
                  <a:cubicBezTo>
                    <a:pt x="4191" y="365887"/>
                    <a:pt x="2540" y="355600"/>
                    <a:pt x="1524" y="345313"/>
                  </a:cubicBezTo>
                  <a:cubicBezTo>
                    <a:pt x="508" y="335026"/>
                    <a:pt x="0" y="324866"/>
                    <a:pt x="0" y="314579"/>
                  </a:cubicBezTo>
                  <a:cubicBezTo>
                    <a:pt x="0" y="304292"/>
                    <a:pt x="508" y="294005"/>
                    <a:pt x="1524" y="283718"/>
                  </a:cubicBezTo>
                  <a:cubicBezTo>
                    <a:pt x="2540" y="273431"/>
                    <a:pt x="4064" y="263271"/>
                    <a:pt x="6096" y="253238"/>
                  </a:cubicBezTo>
                  <a:cubicBezTo>
                    <a:pt x="8128" y="243205"/>
                    <a:pt x="10668" y="233172"/>
                    <a:pt x="13589" y="223266"/>
                  </a:cubicBezTo>
                  <a:cubicBezTo>
                    <a:pt x="16510" y="213360"/>
                    <a:pt x="20066" y="203708"/>
                    <a:pt x="24003" y="194183"/>
                  </a:cubicBezTo>
                  <a:cubicBezTo>
                    <a:pt x="27940" y="184658"/>
                    <a:pt x="32385" y="175387"/>
                    <a:pt x="37211" y="166243"/>
                  </a:cubicBezTo>
                  <a:cubicBezTo>
                    <a:pt x="42037" y="157099"/>
                    <a:pt x="47371" y="148336"/>
                    <a:pt x="53086" y="139827"/>
                  </a:cubicBezTo>
                  <a:cubicBezTo>
                    <a:pt x="58801" y="131318"/>
                    <a:pt x="64897" y="122936"/>
                    <a:pt x="71501" y="115062"/>
                  </a:cubicBezTo>
                  <a:cubicBezTo>
                    <a:pt x="78105" y="107188"/>
                    <a:pt x="84963" y="99441"/>
                    <a:pt x="92202" y="92202"/>
                  </a:cubicBezTo>
                  <a:cubicBezTo>
                    <a:pt x="99441" y="84963"/>
                    <a:pt x="107061" y="77978"/>
                    <a:pt x="115062" y="71501"/>
                  </a:cubicBezTo>
                  <a:cubicBezTo>
                    <a:pt x="123063" y="65024"/>
                    <a:pt x="131318" y="58801"/>
                    <a:pt x="139827" y="53086"/>
                  </a:cubicBezTo>
                  <a:cubicBezTo>
                    <a:pt x="148336" y="47371"/>
                    <a:pt x="157226" y="42037"/>
                    <a:pt x="166243" y="37211"/>
                  </a:cubicBezTo>
                  <a:cubicBezTo>
                    <a:pt x="175260" y="32385"/>
                    <a:pt x="184658" y="27940"/>
                    <a:pt x="194183" y="24003"/>
                  </a:cubicBezTo>
                  <a:cubicBezTo>
                    <a:pt x="203708" y="20066"/>
                    <a:pt x="213360" y="16637"/>
                    <a:pt x="223266" y="13589"/>
                  </a:cubicBezTo>
                  <a:cubicBezTo>
                    <a:pt x="233172" y="10541"/>
                    <a:pt x="243078" y="8001"/>
                    <a:pt x="253111" y="6096"/>
                  </a:cubicBezTo>
                  <a:cubicBezTo>
                    <a:pt x="263144" y="4191"/>
                    <a:pt x="273431" y="2540"/>
                    <a:pt x="283591" y="1524"/>
                  </a:cubicBezTo>
                  <a:cubicBezTo>
                    <a:pt x="293751" y="508"/>
                    <a:pt x="304165" y="0"/>
                    <a:pt x="31457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5728556" y="1153039"/>
            <a:ext cx="1237136" cy="1200950"/>
          </a:xfrm>
          <a:custGeom>
            <a:avLst/>
            <a:gdLst/>
            <a:ahLst/>
            <a:cxnLst/>
            <a:rect l="l" t="t" r="r" b="b"/>
            <a:pathLst>
              <a:path w="1237136" h="1200950">
                <a:moveTo>
                  <a:pt x="0" y="0"/>
                </a:moveTo>
                <a:lnTo>
                  <a:pt x="1237136" y="0"/>
                </a:lnTo>
                <a:lnTo>
                  <a:pt x="1237136" y="1200950"/>
                </a:lnTo>
                <a:lnTo>
                  <a:pt x="0" y="12009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805367" y="2817333"/>
            <a:ext cx="192462" cy="80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7"/>
              </a:lnSpc>
            </a:pPr>
            <a:r>
              <a:rPr lang="en-US" sz="4244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391</Words>
  <Application>Microsoft Office PowerPoint</Application>
  <PresentationFormat>Personalizado</PresentationFormat>
  <Paragraphs>60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Glacial Indifference</vt:lpstr>
      <vt:lpstr>Tenor Sans</vt:lpstr>
      <vt:lpstr>Glacial Indifference Bold Italics</vt:lpstr>
      <vt:lpstr>Arial</vt:lpstr>
      <vt:lpstr>Open Sans</vt:lpstr>
      <vt:lpstr>Calibri</vt:lpstr>
      <vt:lpstr>Glacial Indifference Bold</vt:lpstr>
      <vt:lpstr>Open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Presentacion plan de marketing formas orgánicas profesional naranja y blanco</dc:title>
  <dc:creator>anamarco</dc:creator>
  <cp:lastModifiedBy>usuario</cp:lastModifiedBy>
  <cp:revision>4</cp:revision>
  <dcterms:created xsi:type="dcterms:W3CDTF">2006-08-16T00:00:00Z</dcterms:created>
  <dcterms:modified xsi:type="dcterms:W3CDTF">2025-12-18T11:44:54Z</dcterms:modified>
  <dc:identifier>DAG6pJmvC4w</dc:identifier>
</cp:coreProperties>
</file>